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5" r:id="rId5"/>
    <p:sldId id="259" r:id="rId6"/>
    <p:sldId id="284" r:id="rId7"/>
    <p:sldId id="260" r:id="rId8"/>
    <p:sldId id="263" r:id="rId9"/>
    <p:sldId id="279" r:id="rId10"/>
    <p:sldId id="273" r:id="rId11"/>
    <p:sldId id="275" r:id="rId12"/>
    <p:sldId id="276" r:id="rId13"/>
    <p:sldId id="271" r:id="rId14"/>
    <p:sldId id="269" r:id="rId15"/>
    <p:sldId id="278" r:id="rId16"/>
    <p:sldId id="277" r:id="rId17"/>
    <p:sldId id="270" r:id="rId18"/>
    <p:sldId id="268" r:id="rId19"/>
    <p:sldId id="282" r:id="rId20"/>
    <p:sldId id="283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31" autoAdjust="0"/>
  </p:normalViewPr>
  <p:slideViewPr>
    <p:cSldViewPr snapToGrid="0">
      <p:cViewPr varScale="1">
        <p:scale>
          <a:sx n="48" d="100"/>
          <a:sy n="48" d="100"/>
        </p:scale>
        <p:origin x="48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4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57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6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00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1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88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99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29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33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78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3410A-612E-41B0-BA01-D90B3C244B8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E749F-7820-466F-8A1E-F3080B8C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77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heck.ege.edu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ЕГЭ 2021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Информация </a:t>
            </a:r>
            <a:r>
              <a:rPr lang="ru-RU" smtClean="0"/>
              <a:t>для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7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078" y="0"/>
            <a:ext cx="10515600" cy="748057"/>
          </a:xfrm>
        </p:spPr>
        <p:txBody>
          <a:bodyPr/>
          <a:lstStyle/>
          <a:p>
            <a:r>
              <a:rPr lang="ru-RU" dirty="0" smtClean="0"/>
              <a:t>Продолжительность ЕГЭ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379240"/>
              </p:ext>
            </p:extLst>
          </p:nvPr>
        </p:nvGraphicFramePr>
        <p:xfrm>
          <a:off x="185530" y="657214"/>
          <a:ext cx="11860696" cy="5581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2278">
                  <a:extLst>
                    <a:ext uri="{9D8B030D-6E8A-4147-A177-3AD203B41FA5}">
                      <a16:colId xmlns:a16="http://schemas.microsoft.com/office/drawing/2014/main" val="4260069364"/>
                    </a:ext>
                  </a:extLst>
                </a:gridCol>
                <a:gridCol w="4068418">
                  <a:extLst>
                    <a:ext uri="{9D8B030D-6E8A-4147-A177-3AD203B41FA5}">
                      <a16:colId xmlns:a16="http://schemas.microsoft.com/office/drawing/2014/main" val="2805997975"/>
                    </a:ext>
                  </a:extLst>
                </a:gridCol>
              </a:tblGrid>
              <a:tr h="415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Продолжительность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1528428554"/>
                  </a:ext>
                </a:extLst>
              </a:tr>
              <a:tr h="512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Русский язык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30 минут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2958364878"/>
                  </a:ext>
                </a:extLst>
              </a:tr>
              <a:tr h="512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 (профиль)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3749444639"/>
                  </a:ext>
                </a:extLst>
              </a:tr>
              <a:tr h="512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История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404179769"/>
                  </a:ext>
                </a:extLst>
              </a:tr>
              <a:tr h="512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Обществознание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2362296666"/>
                  </a:ext>
                </a:extLst>
              </a:tr>
              <a:tr h="55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Иностранный язык (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письм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часть/устная часть)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часа/15 минут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607233568"/>
                  </a:ext>
                </a:extLst>
              </a:tr>
              <a:tr h="512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Литература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2326770981"/>
                  </a:ext>
                </a:extLst>
              </a:tr>
              <a:tr h="512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Физика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 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3684879539"/>
                  </a:ext>
                </a:extLst>
              </a:tr>
              <a:tr h="512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Химия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30 минут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271359830"/>
                  </a:ext>
                </a:extLst>
              </a:tr>
              <a:tr h="512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Биология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713914697"/>
                  </a:ext>
                </a:extLst>
              </a:tr>
              <a:tr h="512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Информатика</a:t>
                      </a: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часа 55 минут</a:t>
                      </a:r>
                    </a:p>
                  </a:txBody>
                  <a:tcPr marT="45710" marB="45710" horzOverflow="overflow"/>
                </a:tc>
                <a:extLst>
                  <a:ext uri="{0D108BD9-81ED-4DB2-BD59-A6C34878D82A}">
                    <a16:rowId xmlns:a16="http://schemas.microsoft.com/office/drawing/2014/main" val="3927277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4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596349" y="57152"/>
            <a:ext cx="9892266" cy="797614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b="1" dirty="0" smtClean="0">
                <a:solidFill>
                  <a:schemeClr val="bg1"/>
                </a:solidFill>
              </a:rPr>
              <a:t>1 </a:t>
            </a:r>
            <a:r>
              <a:rPr lang="ru-RU" altLang="ru-RU" b="1" dirty="0" smtClean="0">
                <a:solidFill>
                  <a:srgbClr val="FF0000"/>
                </a:solidFill>
              </a:rPr>
              <a:t>что потребуется на ЕГЭ</a:t>
            </a:r>
          </a:p>
        </p:txBody>
      </p:sp>
      <p:graphicFrame>
        <p:nvGraphicFramePr>
          <p:cNvPr id="22531" name="Замещающее содержимое 225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716716"/>
              </p:ext>
            </p:extLst>
          </p:nvPr>
        </p:nvGraphicFramePr>
        <p:xfrm>
          <a:off x="377687" y="1342001"/>
          <a:ext cx="11430000" cy="4829172"/>
        </p:xfrm>
        <a:graphic>
          <a:graphicData uri="http://schemas.openxmlformats.org/drawingml/2006/table">
            <a:tbl>
              <a:tblPr/>
              <a:tblGrid>
                <a:gridCol w="2623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6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38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Средства обучения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Линейка, не содержащая справочной информации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Физика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Линейка, не содержащая справочной информации, непрограммируемый калькулятор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Химия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Непрограммируемый калькулятор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География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Линейка, не содержащая справочной информации, непрограммируемый калькулятор, транспортир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767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6" y="1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8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981200" y="188914"/>
            <a:ext cx="8229600" cy="122872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bg1"/>
                </a:solidFill>
              </a:rPr>
              <a:t>ЕГЭ-2021</a:t>
            </a:r>
            <a:endParaRPr lang="en-US" altLang="ru-RU" b="1" smtClean="0">
              <a:solidFill>
                <a:schemeClr val="bg1"/>
              </a:solidFill>
            </a:endParaRPr>
          </a:p>
        </p:txBody>
      </p:sp>
      <p:sp>
        <p:nvSpPr>
          <p:cNvPr id="30723" name="Объект 2"/>
          <p:cNvSpPr>
            <a:spLocks noGrp="1" noChangeArrowheads="1"/>
          </p:cNvSpPr>
          <p:nvPr>
            <p:ph idx="1"/>
          </p:nvPr>
        </p:nvSpPr>
        <p:spPr>
          <a:xfrm>
            <a:off x="1981200" y="1628775"/>
            <a:ext cx="8229600" cy="489585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600" b="1">
                <a:solidFill>
                  <a:srgbClr val="222268"/>
                </a:solidFill>
              </a:rPr>
              <a:t>Если обучающийся </a:t>
            </a:r>
            <a:r>
              <a:rPr lang="ru-RU" altLang="ru-RU" sz="3600" b="1">
                <a:solidFill>
                  <a:srgbClr val="C00000"/>
                </a:solidFill>
              </a:rPr>
              <a:t>по состоянию здоровья</a:t>
            </a:r>
            <a:r>
              <a:rPr lang="ru-RU" altLang="ru-RU" sz="3600" b="1">
                <a:solidFill>
                  <a:srgbClr val="222268"/>
                </a:solidFill>
              </a:rPr>
              <a:t> не может завершить выполнение экзаменационной работы, то он досрочно покидает аудиторию.</a:t>
            </a:r>
          </a:p>
          <a:p>
            <a:pPr marL="0" indent="0" algn="ctr">
              <a:buNone/>
            </a:pPr>
            <a:r>
              <a:rPr lang="ru-RU" altLang="ru-RU" sz="3600" b="1">
                <a:solidFill>
                  <a:srgbClr val="222268"/>
                </a:solidFill>
              </a:rPr>
              <a:t>Экзамен может быть пересдан</a:t>
            </a:r>
          </a:p>
          <a:p>
            <a:pPr marL="0" indent="0" algn="ctr">
              <a:buNone/>
            </a:pPr>
            <a:r>
              <a:rPr lang="ru-RU" altLang="ru-RU" sz="3600" b="1">
                <a:solidFill>
                  <a:srgbClr val="C00000"/>
                </a:solidFill>
              </a:rPr>
              <a:t> в резервные дни</a:t>
            </a:r>
            <a:r>
              <a:rPr lang="ru-RU" altLang="ru-RU" sz="3600" b="1">
                <a:solidFill>
                  <a:srgbClr val="222268"/>
                </a:solidFill>
              </a:rPr>
              <a:t>.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6" y="1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3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</a:rPr>
              <a:t>Результаты ЕГЭ признаются    </a:t>
            </a:r>
            <a:r>
              <a:rPr lang="ru-RU" altLang="ru-RU" b="1" dirty="0">
                <a:solidFill>
                  <a:srgbClr val="C00000"/>
                </a:solidFill>
              </a:rPr>
              <a:t>удовлетворительными</a:t>
            </a:r>
            <a:r>
              <a:rPr lang="ru-RU" altLang="ru-RU" b="1" dirty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</a:rPr>
              <a:t>в случае, если   выпускник по обязательным </a:t>
            </a:r>
          </a:p>
          <a:p>
            <a:pPr marL="0" indent="0" algn="ctr"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</a:rPr>
              <a:t>общеобразовательным предметам  (русский язык и математика) набрал   </a:t>
            </a:r>
          </a:p>
          <a:p>
            <a:pPr marL="0" indent="0" algn="ctr"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</a:rPr>
              <a:t>количество баллов не ниже минимального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690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Ознакомление с результатами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Дата извещения о результатах – скажут организаторы</a:t>
            </a:r>
          </a:p>
          <a:p>
            <a:r>
              <a:rPr lang="ru-RU" dirty="0" smtClean="0"/>
              <a:t>После прихода официальных результатов – прийти в школу и расписаться, не разъезжаемся</a:t>
            </a:r>
          </a:p>
          <a:p>
            <a:r>
              <a:rPr lang="ru-RU" dirty="0" smtClean="0"/>
              <a:t>Апелляция – в течение 2 рабочих дней после оглашения официальных результатов, в прошлом году - ДИСТАНЦИОНННО.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0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chemeClr val="bg1"/>
                </a:solidFill>
              </a:rPr>
              <a:t>ЕГЭ-2021</a:t>
            </a:r>
            <a:endParaRPr lang="ru-RU" altLang="ru-RU" smtClean="0"/>
          </a:p>
        </p:txBody>
      </p:sp>
      <p:sp>
        <p:nvSpPr>
          <p:cNvPr id="34819" name="Прямоугольник 4"/>
          <p:cNvSpPr>
            <a:spLocks noChangeArrowheads="1"/>
          </p:cNvSpPr>
          <p:nvPr/>
        </p:nvSpPr>
        <p:spPr bwMode="auto">
          <a:xfrm>
            <a:off x="1703389" y="1444626"/>
            <a:ext cx="871378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222268"/>
                </a:solidFill>
              </a:rPr>
              <a:t>Получить информацию о результатах государственной итоговой аттестации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222268"/>
                </a:solidFill>
              </a:rPr>
              <a:t>вы можете:</a:t>
            </a:r>
            <a:br>
              <a:rPr lang="ru-RU" altLang="ru-RU" sz="2800" b="1">
                <a:solidFill>
                  <a:srgbClr val="222268"/>
                </a:solidFill>
              </a:rPr>
            </a:br>
            <a:r>
              <a:rPr lang="ru-RU" altLang="ru-RU" sz="2800" b="1">
                <a:solidFill>
                  <a:srgbClr val="222268"/>
                </a:solidFill>
              </a:rPr>
              <a:t>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222268"/>
                </a:solidFill>
              </a:rPr>
              <a:t>- на официальном информационном портале единого государственного экзамена 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222268"/>
                </a:solidFill>
                <a:hlinkClick r:id="rId2"/>
              </a:rPr>
              <a:t>http://check.ege.edu.ru/</a:t>
            </a:r>
            <a:endParaRPr lang="ru-RU" altLang="ru-RU" sz="2800" b="1">
              <a:solidFill>
                <a:srgbClr val="222268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222268"/>
                </a:solidFill>
              </a:rPr>
              <a:t> </a:t>
            </a:r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6" y="1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3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264650" cy="1301750"/>
          </a:xfrm>
        </p:spPr>
        <p:txBody>
          <a:bodyPr>
            <a:normAutofit/>
          </a:bodyPr>
          <a:lstStyle/>
          <a:p>
            <a:r>
              <a:rPr lang="ru-RU" altLang="ru-RU" b="1" dirty="0" smtClean="0"/>
              <a:t>Прием и рассмотрение апелляций</a:t>
            </a:r>
          </a:p>
        </p:txBody>
      </p:sp>
      <p:graphicFrame>
        <p:nvGraphicFramePr>
          <p:cNvPr id="28675" name="Замещающее содержимое 286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632856"/>
              </p:ext>
            </p:extLst>
          </p:nvPr>
        </p:nvGraphicFramePr>
        <p:xfrm>
          <a:off x="377687" y="1285876"/>
          <a:ext cx="11430000" cy="5007992"/>
        </p:xfrm>
        <a:graphic>
          <a:graphicData uri="http://schemas.openxmlformats.org/drawingml/2006/table">
            <a:tbl>
              <a:tblPr/>
              <a:tblGrid>
                <a:gridCol w="4614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5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1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 нарушении  установленного Порядка проведения экзамена</a:t>
                      </a:r>
                    </a:p>
                  </a:txBody>
                  <a:tcPr marL="91431" marR="9143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день проведения экзамена по соответствующему предмету, не покидая ППЭ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(руководителю ППЭ)!!!!</a:t>
                      </a:r>
                    </a:p>
                  </a:txBody>
                  <a:tcPr marL="91431" marR="9143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 несогласии с выставленными баллами</a:t>
                      </a:r>
                    </a:p>
                  </a:txBody>
                  <a:tcPr marL="91431" marR="9143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течение двух рабочих дней после официального объявления результатов ГИА по соответствующему предмету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(директору школы)!!!!</a:t>
                      </a:r>
                    </a:p>
                  </a:txBody>
                  <a:tcPr marL="91431" marR="91431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380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6" y="1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0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АПЕЛЛЯЦИЯ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5900"/>
            <a:ext cx="12024360" cy="5372100"/>
          </a:xfrm>
        </p:spPr>
        <p:txBody>
          <a:bodyPr>
            <a:normAutofit/>
          </a:bodyPr>
          <a:lstStyle/>
          <a:p>
            <a:r>
              <a:rPr lang="ru-RU" dirty="0"/>
              <a:t>КК </a:t>
            </a:r>
            <a:r>
              <a:rPr lang="ru-RU" dirty="0" smtClean="0"/>
              <a:t>(КОНФЛИКТНАЯ КОМИССИЯ) не </a:t>
            </a:r>
            <a:r>
              <a:rPr lang="ru-RU" dirty="0"/>
              <a:t>рассматривает апелляции по вопросам содержания и структуры заданий по учебным предметам, а также по вопросам, связанным: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 оцениванием результатов выполнения заданий экзаменационной работы с кратким ответом;</a:t>
            </a:r>
          </a:p>
          <a:p>
            <a:r>
              <a:rPr lang="ru-RU" dirty="0"/>
              <a:t>с нарушением участником ЕГЭ требований, установленных Порядком;</a:t>
            </a:r>
          </a:p>
          <a:p>
            <a:r>
              <a:rPr lang="ru-RU" dirty="0"/>
              <a:t>с неправильным оформлением экзаменационной работы.</a:t>
            </a:r>
          </a:p>
          <a:p>
            <a:r>
              <a:rPr lang="ru-RU" dirty="0"/>
              <a:t>КК не рассматривает черновики участника ЕГЭ в качестве материалов апелляции.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6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связи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Сдать классному руководителю информацию:</a:t>
            </a:r>
          </a:p>
          <a:p>
            <a:pPr marL="0" indent="0">
              <a:buNone/>
            </a:pPr>
            <a:r>
              <a:rPr lang="ru-RU" dirty="0" smtClean="0"/>
              <a:t>ФИО каждого родителя (или законного представителя) – моб телефон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0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Консультации перед экзаменами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Будет расписание, до сведения детей и родителей доведём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34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1955780" cy="4892992"/>
          </a:xfrm>
        </p:spPr>
        <p:txBody>
          <a:bodyPr/>
          <a:lstStyle/>
          <a:p>
            <a:r>
              <a:rPr lang="ru-RU" dirty="0" smtClean="0"/>
              <a:t>Смотреть в уведомлении (будут выданы)</a:t>
            </a:r>
          </a:p>
          <a:p>
            <a:r>
              <a:rPr lang="ru-RU" dirty="0" smtClean="0"/>
              <a:t>Сбор в школе № 15: 2 инструктажа под роспись, термометрия.</a:t>
            </a:r>
          </a:p>
          <a:p>
            <a:r>
              <a:rPr lang="ru-RU" dirty="0" smtClean="0"/>
              <a:t>Сопровождение на ЕГЭ: Садовская С.В., др. учителя.</a:t>
            </a:r>
          </a:p>
          <a:p>
            <a:r>
              <a:rPr lang="ru-RU" dirty="0" smtClean="0"/>
              <a:t>С собой: ПАСПОРТ, чёрная </a:t>
            </a:r>
            <a:r>
              <a:rPr lang="ru-RU" dirty="0" err="1" smtClean="0"/>
              <a:t>гелевая</a:t>
            </a:r>
            <a:r>
              <a:rPr lang="ru-RU" dirty="0" smtClean="0"/>
              <a:t> ручка (2-3 </a:t>
            </a:r>
            <a:r>
              <a:rPr lang="ru-RU" dirty="0" err="1" smtClean="0"/>
              <a:t>шт</a:t>
            </a:r>
            <a:r>
              <a:rPr lang="ru-RU" dirty="0" smtClean="0"/>
              <a:t>), вода в бутылке без этикетки, лекарства по необходимости, деньги на проезд (по необходимости). </a:t>
            </a:r>
          </a:p>
          <a:p>
            <a:r>
              <a:rPr lang="ru-RU" dirty="0" smtClean="0"/>
              <a:t>График прихода в ППЭ будет разным, поэтому о вашем приходе в школу будем сообщать через классных руководителей.</a:t>
            </a:r>
          </a:p>
          <a:p>
            <a:r>
              <a:rPr lang="ru-RU" dirty="0" smtClean="0"/>
              <a:t>Одежда: по погоде, желательно скромно, по-деловому.</a:t>
            </a:r>
          </a:p>
        </p:txBody>
      </p:sp>
    </p:spTree>
    <p:extLst>
      <p:ext uri="{BB962C8B-B14F-4D97-AF65-F5344CB8AC3E}">
        <p14:creationId xmlns:p14="http://schemas.microsoft.com/office/powerpoint/2010/main" val="5475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6465"/>
            <a:ext cx="10515600" cy="787813"/>
          </a:xfrm>
        </p:spPr>
        <p:txBody>
          <a:bodyPr/>
          <a:lstStyle/>
          <a:p>
            <a:r>
              <a:rPr lang="ru-RU" dirty="0" smtClean="0"/>
              <a:t>Резервные сроки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09" y="934278"/>
            <a:ext cx="10995991" cy="524268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28 июня – все предметы, кроме физики, математики, химии, информатики</a:t>
            </a:r>
          </a:p>
          <a:p>
            <a:r>
              <a:rPr lang="ru-RU" altLang="ru-RU" b="1" dirty="0">
                <a:cs typeface="Times New Roman" panose="02020603050405020304" pitchFamily="18" charset="0"/>
              </a:rPr>
              <a:t>Повторно к сдаче экзамена в 2020 году в резервные сроки допускаются по решению председателя ГЭК</a:t>
            </a:r>
            <a:r>
              <a:rPr lang="ru-RU" altLang="ru-RU" b="1" dirty="0" smtClean="0">
                <a:cs typeface="Times New Roman" panose="02020603050405020304" pitchFamily="18" charset="0"/>
              </a:rPr>
              <a:t>:</a:t>
            </a:r>
          </a:p>
          <a:p>
            <a:pPr marL="273050" indent="-273050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экзамена, не явившиеся на экзамен или не завершившие выполнение экз. работы  по уважительным причинам (болезнь или иные обстоятельства) , подтвержденные документально);</a:t>
            </a:r>
          </a:p>
          <a:p>
            <a:pPr marL="273050" indent="-273050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экзамена, у которых совпали сроки проведения экзаменов по отд. учебным предметам в основной период;</a:t>
            </a:r>
          </a:p>
          <a:p>
            <a:pPr marL="273050" indent="-273050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экзамена, апелляции которых о нарушении Порядка конфликтной комиссией были удовлетворены;</a:t>
            </a:r>
          </a:p>
          <a:p>
            <a:pPr marL="273050" indent="-273050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участники экзамена, чьи результаты были аннулированы в случае выявления фактов нарушения Порядка (п.п.59, 60 Порядка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21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ЗАПРЕЩАЕТСЯ В ППЭ: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иметь</a:t>
            </a:r>
            <a:r>
              <a:rPr lang="ru-RU" dirty="0" smtClean="0"/>
              <a:t> </a:t>
            </a:r>
            <a:r>
              <a:rPr lang="ru-RU" dirty="0"/>
              <a:t>при себе средства связи, электронно-вычислительную технику, фото-, аудио- и видеоаппаратуру, справочные материалы, письменные заметки и иные средства хранения и передачи информации;</a:t>
            </a:r>
          </a:p>
          <a:p>
            <a:r>
              <a:rPr lang="ru-RU" b="1" dirty="0"/>
              <a:t>иметь</a:t>
            </a:r>
            <a:r>
              <a:rPr lang="ru-RU" dirty="0"/>
              <a:t> при себе уведомление о регистрации на экзамене (при наличии – необходимо сдать его </a:t>
            </a:r>
            <a:r>
              <a:rPr lang="ru-RU" dirty="0" smtClean="0"/>
              <a:t>организатору);</a:t>
            </a:r>
            <a:endParaRPr lang="ru-RU" dirty="0"/>
          </a:p>
          <a:p>
            <a:r>
              <a:rPr lang="ru-RU" b="1" dirty="0"/>
              <a:t>выносить</a:t>
            </a:r>
            <a:r>
              <a:rPr lang="ru-RU" dirty="0"/>
              <a:t> из аудиторий и ППЭ листы бумаги для черновиков со штампом образовательной организации, на базе которой организован ППЭ, экзаменационные материалы на бумажном и (или) электронном носителях, фотографировать экзаменационные материалы;</a:t>
            </a:r>
          </a:p>
          <a:p>
            <a:r>
              <a:rPr lang="ru-RU" b="1" dirty="0"/>
              <a:t>пользоваться</a:t>
            </a:r>
            <a:r>
              <a:rPr lang="ru-RU" dirty="0"/>
              <a:t> справочными материалами, кроме тех, которые указаны в тексте КИМ;</a:t>
            </a:r>
          </a:p>
          <a:p>
            <a:r>
              <a:rPr lang="ru-RU" b="1" dirty="0"/>
              <a:t>переписывать</a:t>
            </a:r>
            <a:r>
              <a:rPr lang="ru-RU" dirty="0"/>
              <a:t> задания из КИМ в листы бумаги для черновиков со штампом образовательной организации, на базе которой организован ППЭ (при необходимости можно делать заметки в КИМ);</a:t>
            </a:r>
          </a:p>
          <a:p>
            <a:r>
              <a:rPr lang="ru-RU" b="1" dirty="0"/>
              <a:t>перемещаться</a:t>
            </a:r>
            <a:r>
              <a:rPr lang="ru-RU" dirty="0"/>
              <a:t> по ППЭ во время экзамена без сопровождения </a:t>
            </a:r>
            <a:r>
              <a:rPr lang="ru-RU" dirty="0" smtClean="0"/>
              <a:t>организатора;</a:t>
            </a:r>
          </a:p>
          <a:p>
            <a:r>
              <a:rPr lang="ru-RU" dirty="0"/>
              <a:t>разговаривать, пересаживаться, обмениваться любыми материалами и предметами.</a:t>
            </a:r>
          </a:p>
          <a:p>
            <a:r>
              <a:rPr lang="ru-RU" b="1" dirty="0"/>
              <a:t>В случае нарушения порядка проведения ЕГЭ </a:t>
            </a:r>
            <a:r>
              <a:rPr lang="ru-RU" b="1" dirty="0" smtClean="0"/>
              <a:t>участники будут </a:t>
            </a:r>
            <a:r>
              <a:rPr lang="ru-RU" b="1" dirty="0"/>
              <a:t>удалены с экзамена.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26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endParaRPr lang="ru-RU" altLang="ru-RU" sz="3200" b="1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2600" dirty="0"/>
              <a:t>При выявлении до 1 марта года, следующего за годом проведения экзамена, </a:t>
            </a:r>
            <a:r>
              <a:rPr lang="ru-RU" altLang="ru-RU" sz="2600" dirty="0" err="1"/>
              <a:t>Рособрнадзором</a:t>
            </a:r>
            <a:r>
              <a:rPr lang="ru-RU" altLang="ru-RU" sz="2600" dirty="0"/>
              <a:t> случаев нарушения Порядка участниками ЕГЭ после официального дня объявления их результатов председатель ГЭК принимает решение о приостановке действия указанных результатов ЕГЭ до выяснения </a:t>
            </a:r>
            <a:r>
              <a:rPr lang="ru-RU" altLang="ru-RU" sz="2600" dirty="0" smtClean="0"/>
              <a:t>обстоятельств.</a:t>
            </a:r>
          </a:p>
          <a:p>
            <a:r>
              <a:rPr lang="ru-RU" altLang="ru-RU" sz="2600" dirty="0"/>
              <a:t>До 1 марта года, следующего за годом проведения экзамена, по поручению </a:t>
            </a:r>
            <a:r>
              <a:rPr lang="ru-RU" altLang="ru-RU" sz="2600" dirty="0" err="1"/>
              <a:t>Рособрнадзора</a:t>
            </a:r>
            <a:r>
              <a:rPr lang="ru-RU" altLang="ru-RU" sz="2600" dirty="0"/>
              <a:t>, по решению ОИВ или ГЭК субъекта РФ может быть проведена перепроверка отдельных экзаменационных </a:t>
            </a:r>
            <a:r>
              <a:rPr lang="ru-RU" altLang="ru-RU" sz="2600" dirty="0" smtClean="0"/>
              <a:t>работ</a:t>
            </a:r>
            <a:endParaRPr lang="ru-RU" altLang="ru-RU" sz="2600" dirty="0"/>
          </a:p>
          <a:p>
            <a:pPr eaLnBrk="1" hangingPunct="1"/>
            <a:endParaRPr lang="ru-RU" altLang="ru-RU" sz="2600" dirty="0"/>
          </a:p>
          <a:p>
            <a:pPr eaLnBrk="1" hangingPunct="1"/>
            <a:endParaRPr lang="ru-RU" altLang="ru-RU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75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7966"/>
            <a:ext cx="10515600" cy="869316"/>
          </a:xfrm>
        </p:spPr>
        <p:txBody>
          <a:bodyPr/>
          <a:lstStyle/>
          <a:p>
            <a:r>
              <a:rPr lang="ru-RU" dirty="0" smtClean="0"/>
              <a:t>Вход в ППЭ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460" y="1097281"/>
            <a:ext cx="11727180" cy="57607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Малыми группами с соблюдением дистанции в 1,5 метра</a:t>
            </a:r>
          </a:p>
          <a:p>
            <a:r>
              <a:rPr lang="ru-RU" dirty="0" smtClean="0"/>
              <a:t>Ориентироваться на разметку на территории ППЭ</a:t>
            </a:r>
          </a:p>
          <a:p>
            <a:r>
              <a:rPr lang="ru-RU" dirty="0" smtClean="0"/>
              <a:t>После проведения термометрии дети заходят в ППЭ.</a:t>
            </a:r>
          </a:p>
          <a:p>
            <a:r>
              <a:rPr lang="ru-RU" dirty="0" smtClean="0"/>
              <a:t>Если дети придут в ППЭ в маске, их попросят её на входе снять.</a:t>
            </a:r>
          </a:p>
          <a:p>
            <a:r>
              <a:rPr lang="ru-RU" dirty="0" smtClean="0"/>
              <a:t>В ППЭ будут </a:t>
            </a:r>
            <a:r>
              <a:rPr lang="ru-RU" dirty="0" err="1" smtClean="0"/>
              <a:t>санитайзеры</a:t>
            </a:r>
            <a:r>
              <a:rPr lang="ru-RU" dirty="0" smtClean="0"/>
              <a:t>, они имеют право обработать руки и взять новую маску, резиновые перчатки. Маску можно менять каждые 2 часа, предварительно обработав руки.</a:t>
            </a:r>
          </a:p>
          <a:p>
            <a:r>
              <a:rPr lang="ru-RU" dirty="0" smtClean="0"/>
              <a:t>В случае обнаружения у ученика повышенной температуры и (или) признаков респираторного заболевания (кашель, насморк), его отстраняют от ЕГЭ. </a:t>
            </a:r>
          </a:p>
          <a:p>
            <a:r>
              <a:rPr lang="ru-RU" dirty="0" smtClean="0"/>
              <a:t>ПОЭТОМУ: БЕРЕГИТЕ ЗДОРОВЬЕ, ПРИ МАЛЕЙШИХ ПРИЗНАКАХ ЗАБОЛЕВАНИЯ ВЫЗЫВАЙТЕ ВРАЧА И ОФОРМЛЯЙТЕ РЕБЁНКУ БОЛЬНИЧНЫЙ.</a:t>
            </a:r>
          </a:p>
          <a:p>
            <a:r>
              <a:rPr lang="ru-RU" dirty="0" smtClean="0"/>
              <a:t>Личные вещи ученики сдают сопровождающему. Поэтому старайтесь минимизировать их количество.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4887" y="186220"/>
            <a:ext cx="10515600" cy="688423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ru-RU" altLang="ru-RU" dirty="0" smtClean="0"/>
              <a:t>Оборудование ППЭ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437322" y="1066801"/>
            <a:ext cx="11310730" cy="5652051"/>
          </a:xfrm>
        </p:spPr>
        <p:txBody>
          <a:bodyPr/>
          <a:lstStyle/>
          <a:p>
            <a:pPr eaLnBrk="1" hangingPunct="1"/>
            <a:r>
              <a:rPr lang="ru-RU" altLang="ru-RU" sz="2200" dirty="0"/>
              <a:t>Выделяется аудитория для личных вещей;</a:t>
            </a:r>
          </a:p>
          <a:p>
            <a:pPr eaLnBrk="1" hangingPunct="1"/>
            <a:r>
              <a:rPr lang="ru-RU" altLang="ru-RU" sz="2200" dirty="0">
                <a:solidFill>
                  <a:srgbClr val="FF0000"/>
                </a:solidFill>
              </a:rPr>
              <a:t>В каждой аудитории количество участников ЕГЭ определяется из расчета дистанции в 1,5 м между рабочими местами;</a:t>
            </a:r>
          </a:p>
          <a:p>
            <a:pPr eaLnBrk="1" hangingPunct="1"/>
            <a:r>
              <a:rPr lang="ru-RU" altLang="ru-RU" sz="2200" dirty="0"/>
              <a:t>Каждому выделяется отдельное  рабочее место;</a:t>
            </a:r>
          </a:p>
          <a:p>
            <a:pPr eaLnBrk="1" hangingPunct="1"/>
            <a:r>
              <a:rPr lang="ru-RU" altLang="ru-RU" sz="2200" dirty="0"/>
              <a:t>Аудитории оборудуются средствами видеонаблюдения (записи хранятся до 1 марта года, следующего за годом проведения экзамена);</a:t>
            </a:r>
          </a:p>
          <a:p>
            <a:pPr eaLnBrk="1" hangingPunct="1"/>
            <a:r>
              <a:rPr lang="ru-RU" altLang="ru-RU" sz="2200" dirty="0"/>
              <a:t>При входе устанавливаются стационарные металлоискатели и (или) используются переносные металлоискатели.</a:t>
            </a:r>
          </a:p>
          <a:p>
            <a:pPr eaLnBrk="1" hangingPunct="1"/>
            <a:r>
              <a:rPr lang="ru-RU" altLang="ru-RU" sz="2200" dirty="0">
                <a:solidFill>
                  <a:srgbClr val="FF0000"/>
                </a:solidFill>
              </a:rPr>
              <a:t>При входе в ППЭ проводится обязательная термометрия с использованием бесконтактных термометров;</a:t>
            </a:r>
          </a:p>
        </p:txBody>
      </p:sp>
    </p:spTree>
    <p:extLst>
      <p:ext uri="{BB962C8B-B14F-4D97-AF65-F5344CB8AC3E}">
        <p14:creationId xmlns:p14="http://schemas.microsoft.com/office/powerpoint/2010/main" val="1606503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Проведение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825624"/>
            <a:ext cx="11315700" cy="4780915"/>
          </a:xfrm>
        </p:spPr>
        <p:txBody>
          <a:bodyPr>
            <a:normAutofit/>
          </a:bodyPr>
          <a:lstStyle/>
          <a:p>
            <a:r>
              <a:rPr lang="ru-RU" dirty="0" smtClean="0"/>
              <a:t>На рабочем столе: </a:t>
            </a:r>
          </a:p>
          <a:p>
            <a:pPr marL="0" indent="0">
              <a:buNone/>
            </a:pPr>
            <a:r>
              <a:rPr lang="ru-RU" dirty="0" smtClean="0"/>
              <a:t>Паспорт без обложки, ручки чёрные ГЕЛЕВЫЕ, лекарства, вода (если надо), черновики, средства обучения и воспитания.</a:t>
            </a:r>
          </a:p>
          <a:p>
            <a:pPr marL="0" indent="0">
              <a:buNone/>
            </a:pPr>
            <a:r>
              <a:rPr lang="ru-RU" dirty="0" smtClean="0"/>
              <a:t>Рассадка: строго в соответствии с требованиями организаторов по плану. </a:t>
            </a:r>
          </a:p>
          <a:p>
            <a:pPr marL="0" indent="0">
              <a:buNone/>
            </a:pPr>
            <a:r>
              <a:rPr lang="ru-RU" dirty="0" smtClean="0"/>
              <a:t>Инструктаж делится на 2 части: сидеть спокойно и слушать, никаких пререканий с организаторами и другими участниками ЕГЭ быть не должно, в случае неадекватного поведения участника организатор вынужден будет удалить с экзамена, это прописано у него в инструкции. </a:t>
            </a:r>
          </a:p>
        </p:txBody>
      </p:sp>
    </p:spTree>
    <p:extLst>
      <p:ext uri="{BB962C8B-B14F-4D97-AF65-F5344CB8AC3E}">
        <p14:creationId xmlns:p14="http://schemas.microsoft.com/office/powerpoint/2010/main" val="9762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810" y="1"/>
            <a:ext cx="10515600" cy="1051560"/>
          </a:xfrm>
        </p:spPr>
        <p:txBody>
          <a:bodyPr/>
          <a:lstStyle/>
          <a:p>
            <a:r>
              <a:rPr lang="ru-RU" dirty="0" smtClean="0"/>
              <a:t>Окончание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754380"/>
            <a:ext cx="11590020" cy="5943600"/>
          </a:xfrm>
        </p:spPr>
        <p:txBody>
          <a:bodyPr/>
          <a:lstStyle/>
          <a:p>
            <a:r>
              <a:rPr lang="ru-RU" dirty="0" smtClean="0"/>
              <a:t>!!! НАДО УСПЕТЬ ПЕРЕПИСАТЬ ИЗ ЧЕРНОВИКА В ЧИСТОВИК</a:t>
            </a:r>
          </a:p>
          <a:p>
            <a:r>
              <a:rPr lang="ru-RU" dirty="0" smtClean="0"/>
              <a:t>ПОЭТОМУ ДОЛЖНЫ СЛЕДИТЬ ЗА ВРЕМЕНЕМ (В КАЖДОЙ АУДИТОРИИ ЕСТЬ ЧАСЫ)</a:t>
            </a:r>
          </a:p>
          <a:p>
            <a:r>
              <a:rPr lang="ru-RU" dirty="0" smtClean="0"/>
              <a:t>ЧЕРНОВИКИ НЕ ПРОВЕРЯЮТСЯ!!!!! ДАЖЕ ПРИ АПЕЛЛЯЦИИ НА НИХ ССЫЛАТЬСЯ БЕССМЫСЛЕННО!!!</a:t>
            </a:r>
          </a:p>
          <a:p>
            <a:r>
              <a:rPr lang="ru-RU" dirty="0" smtClean="0"/>
              <a:t>ЧТОБЫ УЙТИ ДОМОЙ И НЕ ЖДАТЬ С СОПРОВОЖДАЮЩИМ ОСТАЛЬНЫХ УЧАСТНИКОВ ЕГЭ, РЕБЯТА </a:t>
            </a:r>
            <a:r>
              <a:rPr lang="ru-RU" b="1" dirty="0" smtClean="0"/>
              <a:t>должны принести </a:t>
            </a:r>
            <a:r>
              <a:rPr lang="ru-RU" dirty="0" smtClean="0"/>
              <a:t>заявление от родителей на имя директора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4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1757"/>
            <a:ext cx="10515600" cy="959803"/>
          </a:xfrm>
        </p:spPr>
        <p:txBody>
          <a:bodyPr/>
          <a:lstStyle/>
          <a:p>
            <a:r>
              <a:rPr lang="ru-RU" dirty="0" smtClean="0"/>
              <a:t>Примерный образец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800100"/>
            <a:ext cx="11567160" cy="6057900"/>
          </a:xfrm>
        </p:spPr>
        <p:txBody>
          <a:bodyPr/>
          <a:lstStyle/>
          <a:p>
            <a:pPr algn="r"/>
            <a:r>
              <a:rPr lang="ru-RU" dirty="0" smtClean="0"/>
              <a:t>Директору МБОУ «Школа № 15»</a:t>
            </a:r>
          </a:p>
          <a:p>
            <a:pPr algn="r"/>
            <a:r>
              <a:rPr lang="ru-RU" dirty="0" smtClean="0"/>
              <a:t>Л.С. </a:t>
            </a:r>
            <a:r>
              <a:rPr lang="ru-RU" dirty="0" err="1" smtClean="0"/>
              <a:t>Шекуровой</a:t>
            </a:r>
            <a:endParaRPr lang="ru-RU" dirty="0" smtClean="0"/>
          </a:p>
          <a:p>
            <a:pPr algn="r"/>
            <a:r>
              <a:rPr lang="ru-RU" dirty="0" smtClean="0"/>
              <a:t>Иванова Петра Алексеевича.</a:t>
            </a:r>
          </a:p>
          <a:p>
            <a:pPr marL="0" indent="0" algn="ctr">
              <a:buNone/>
            </a:pPr>
            <a:r>
              <a:rPr lang="ru-RU" dirty="0"/>
              <a:t>з</a:t>
            </a:r>
            <a:r>
              <a:rPr lang="ru-RU" dirty="0" smtClean="0"/>
              <a:t>аявление.</a:t>
            </a:r>
          </a:p>
          <a:p>
            <a:r>
              <a:rPr lang="ru-RU" dirty="0" smtClean="0"/>
              <a:t>Прошу разрешить моему (ей) сыну (дочери) ФИО в дательном падеже самостоятельно добраться до дома из следующих ППЭ: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31 июня </a:t>
            </a:r>
            <a:r>
              <a:rPr lang="ru-RU" dirty="0" smtClean="0"/>
              <a:t>из школы </a:t>
            </a:r>
            <a:r>
              <a:rPr lang="ru-RU" dirty="0" smtClean="0">
                <a:solidFill>
                  <a:srgbClr val="FF0000"/>
                </a:solidFill>
              </a:rPr>
              <a:t>№ 128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 июля </a:t>
            </a:r>
            <a:r>
              <a:rPr lang="ru-RU" dirty="0" smtClean="0"/>
              <a:t>из школы </a:t>
            </a:r>
            <a:r>
              <a:rPr lang="ru-RU" dirty="0" smtClean="0">
                <a:solidFill>
                  <a:srgbClr val="FF0000"/>
                </a:solidFill>
              </a:rPr>
              <a:t>№ 12 </a:t>
            </a:r>
          </a:p>
          <a:p>
            <a:pPr marL="0" indent="0">
              <a:buNone/>
            </a:pPr>
            <a:r>
              <a:rPr lang="ru-RU" dirty="0" smtClean="0"/>
              <a:t>(И так далее).</a:t>
            </a:r>
          </a:p>
          <a:p>
            <a:pPr marL="0" indent="0">
              <a:buNone/>
            </a:pPr>
            <a:r>
              <a:rPr lang="ru-RU" dirty="0" smtClean="0"/>
              <a:t>Ответственность за жизнь и здоровье ребёнка беру на себя.</a:t>
            </a:r>
          </a:p>
          <a:p>
            <a:pPr marL="0" indent="0">
              <a:buNone/>
            </a:pPr>
            <a:r>
              <a:rPr lang="ru-RU" dirty="0" smtClean="0"/>
              <a:t>14.05.2021								роспись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8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998</Words>
  <Application>Microsoft Office PowerPoint</Application>
  <PresentationFormat>Широкоэкранный</PresentationFormat>
  <Paragraphs>134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ЕГЭ 2021</vt:lpstr>
      <vt:lpstr>Сроки ЕГЭ</vt:lpstr>
      <vt:lpstr>ЗАПРЕЩАЕТСЯ В ППЭ:</vt:lpstr>
      <vt:lpstr>Презентация PowerPoint</vt:lpstr>
      <vt:lpstr>Вход в ППЭ</vt:lpstr>
      <vt:lpstr>Оборудование ППЭ</vt:lpstr>
      <vt:lpstr>Проведение ЕГЭ</vt:lpstr>
      <vt:lpstr>Окончание работы</vt:lpstr>
      <vt:lpstr>Примерный образец</vt:lpstr>
      <vt:lpstr>Продолжительность ЕГЭ</vt:lpstr>
      <vt:lpstr>1 что потребуется на ЕГЭ</vt:lpstr>
      <vt:lpstr>ЕГЭ-2021</vt:lpstr>
      <vt:lpstr>Результаты ЕГЭ</vt:lpstr>
      <vt:lpstr>Ознакомление с результатами</vt:lpstr>
      <vt:lpstr>ЕГЭ-2021</vt:lpstr>
      <vt:lpstr>Прием и рассмотрение апелляций</vt:lpstr>
      <vt:lpstr>АПЕЛЛЯЦИЯ</vt:lpstr>
      <vt:lpstr>Для связи с родителями</vt:lpstr>
      <vt:lpstr>Консультации перед экзаменами</vt:lpstr>
      <vt:lpstr>Резервные сроки ЕГЭ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2020</dc:title>
  <dc:creator>User</dc:creator>
  <cp:lastModifiedBy>User</cp:lastModifiedBy>
  <cp:revision>29</cp:revision>
  <dcterms:created xsi:type="dcterms:W3CDTF">2020-06-29T08:25:33Z</dcterms:created>
  <dcterms:modified xsi:type="dcterms:W3CDTF">2021-05-14T05:05:44Z</dcterms:modified>
</cp:coreProperties>
</file>