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9" r:id="rId16"/>
    <p:sldId id="290" r:id="rId17"/>
    <p:sldId id="291" r:id="rId18"/>
    <p:sldId id="292" r:id="rId19"/>
    <p:sldId id="293" r:id="rId20"/>
    <p:sldId id="294" r:id="rId21"/>
    <p:sldId id="296" r:id="rId22"/>
    <p:sldId id="297" r:id="rId23"/>
    <p:sldId id="298" r:id="rId24"/>
    <p:sldId id="299" r:id="rId25"/>
    <p:sldId id="300" r:id="rId26"/>
    <p:sldId id="303" r:id="rId27"/>
    <p:sldId id="304" r:id="rId28"/>
    <p:sldId id="30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65619-58C3-4DB7-9E41-E071622DDA37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D6584-A63E-4AA8-95A4-E23A98B6B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9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585D91-C3DF-44D8-BBFE-73DA0C00AB02}" type="slidenum">
              <a:rPr lang="ru-RU" smtClean="0"/>
              <a:pPr eaLnBrk="1" hangingPunct="1"/>
              <a:t>1</a:t>
            </a:fld>
            <a:endParaRPr lang="ru-RU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0748D0-2E37-4801-AC61-DB4467CABF0D}" type="slidenum">
              <a:rPr lang="ru-RU" smtClean="0"/>
              <a:pPr eaLnBrk="1" hangingPunct="1"/>
              <a:t>10</a:t>
            </a:fld>
            <a:endParaRPr lang="ru-RU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F4F9D0-BC0A-4601-8478-0CF3A04921C9}" type="slidenum">
              <a:rPr lang="ru-RU" smtClean="0"/>
              <a:pPr eaLnBrk="1" hangingPunct="1"/>
              <a:t>11</a:t>
            </a:fld>
            <a:endParaRPr lang="ru-R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6C795B-AC86-41F4-B79F-08FFF07B38C6}" type="slidenum">
              <a:rPr lang="ru-RU" smtClean="0"/>
              <a:pPr eaLnBrk="1" hangingPunct="1"/>
              <a:t>12</a:t>
            </a:fld>
            <a:endParaRPr lang="ru-RU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A4F0D6-6E9D-4153-9E2A-4370635EA446}" type="slidenum">
              <a:rPr lang="ru-RU" smtClean="0"/>
              <a:pPr eaLnBrk="1" hangingPunct="1"/>
              <a:t>13</a:t>
            </a:fld>
            <a:endParaRPr lang="ru-RU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1E12E3-DB81-4C90-88B5-8079AEF83D2F}" type="slidenum">
              <a:rPr lang="ru-RU" smtClean="0"/>
              <a:pPr eaLnBrk="1" hangingPunct="1"/>
              <a:t>14</a:t>
            </a:fld>
            <a:endParaRPr lang="ru-RU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EFE578-17D5-4A5D-9911-9206864BC08A}" type="slidenum">
              <a:rPr lang="ru-RU" smtClean="0"/>
              <a:pPr eaLnBrk="1" hangingPunct="1"/>
              <a:t>15</a:t>
            </a:fld>
            <a:endParaRPr lang="ru-RU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D6C61E-6F91-4C07-B9B4-2D90BB1EE3A7}" type="slidenum">
              <a:rPr lang="ru-RU" smtClean="0"/>
              <a:pPr eaLnBrk="1" hangingPunct="1"/>
              <a:t>16</a:t>
            </a:fld>
            <a:endParaRPr lang="ru-RU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84846A-3188-4A90-93F0-6E636418A8FA}" type="slidenum">
              <a:rPr lang="ru-RU" smtClean="0"/>
              <a:pPr eaLnBrk="1" hangingPunct="1"/>
              <a:t>17</a:t>
            </a:fld>
            <a:endParaRPr lang="ru-RU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DFF296-912A-4C11-A2D1-FB54A8718090}" type="slidenum">
              <a:rPr lang="ru-RU" smtClean="0"/>
              <a:pPr eaLnBrk="1" hangingPunct="1"/>
              <a:t>18</a:t>
            </a:fld>
            <a:endParaRPr lang="ru-RU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7ED7D-1B62-4E2F-B004-EBE06EDA23C4}" type="slidenum">
              <a:rPr lang="ru-RU" smtClean="0"/>
              <a:pPr eaLnBrk="1" hangingPunct="1"/>
              <a:t>19</a:t>
            </a:fld>
            <a:endParaRPr lang="ru-RU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13C6B6-5EC8-451D-9423-2F6D25CBF78E}" type="slidenum">
              <a:rPr lang="ru-RU" smtClean="0"/>
              <a:pPr eaLnBrk="1" hangingPunct="1"/>
              <a:t>2</a:t>
            </a:fld>
            <a:endParaRPr lang="ru-R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64FB07-3F39-4923-89A5-224B75421904}" type="slidenum">
              <a:rPr lang="ru-RU" smtClean="0"/>
              <a:pPr eaLnBrk="1" hangingPunct="1"/>
              <a:t>20</a:t>
            </a:fld>
            <a:endParaRPr lang="ru-RU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93C278-A35F-417A-AB4C-B43990D178C2}" type="slidenum">
              <a:rPr lang="ru-RU" smtClean="0"/>
              <a:pPr eaLnBrk="1" hangingPunct="1"/>
              <a:t>21</a:t>
            </a:fld>
            <a:endParaRPr lang="ru-RU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81379B-4559-4CC4-B093-3B05C3E5CDB0}" type="slidenum">
              <a:rPr lang="ru-RU" smtClean="0"/>
              <a:pPr eaLnBrk="1" hangingPunct="1"/>
              <a:t>22</a:t>
            </a:fld>
            <a:endParaRPr lang="ru-RU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23D5E1-593D-41E9-B9B2-055349698FDD}" type="slidenum">
              <a:rPr lang="ru-RU" smtClean="0"/>
              <a:pPr eaLnBrk="1" hangingPunct="1"/>
              <a:t>23</a:t>
            </a:fld>
            <a:endParaRPr lang="ru-RU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013037-1223-4796-AD80-5A20E245FA5F}" type="slidenum">
              <a:rPr lang="ru-RU" smtClean="0"/>
              <a:pPr eaLnBrk="1" hangingPunct="1"/>
              <a:t>24</a:t>
            </a:fld>
            <a:endParaRPr lang="ru-RU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F4C458-17E8-43C5-AE41-D20977BA18FB}" type="slidenum">
              <a:rPr lang="ru-RU" smtClean="0"/>
              <a:pPr eaLnBrk="1" hangingPunct="1"/>
              <a:t>25</a:t>
            </a:fld>
            <a:endParaRPr lang="ru-RU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528982-FA81-4019-9873-321F5B8EC8C0}" type="slidenum">
              <a:rPr lang="ru-RU" smtClean="0"/>
              <a:pPr eaLnBrk="1" hangingPunct="1"/>
              <a:t>26</a:t>
            </a:fld>
            <a:endParaRPr lang="ru-RU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D554B6-8B33-4B4D-9F9B-EB998D106EB1}" type="slidenum">
              <a:rPr lang="ru-RU" smtClean="0"/>
              <a:pPr eaLnBrk="1" hangingPunct="1"/>
              <a:t>28</a:t>
            </a:fld>
            <a:endParaRPr lang="ru-RU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3FF86F-179A-44BB-AB96-7A4053C958F6}" type="slidenum">
              <a:rPr lang="ru-RU" smtClean="0"/>
              <a:pPr eaLnBrk="1" hangingPunct="1"/>
              <a:t>3</a:t>
            </a:fld>
            <a:endParaRPr lang="ru-R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DE97FF-4C2A-469E-A889-7A32EE82494C}" type="slidenum">
              <a:rPr lang="ru-RU" smtClean="0"/>
              <a:pPr eaLnBrk="1" hangingPunct="1"/>
              <a:t>4</a:t>
            </a:fld>
            <a:endParaRPr lang="ru-RU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F1E958-E45C-4E6A-B7F2-01BCEEC98935}" type="slidenum">
              <a:rPr lang="ru-RU" smtClean="0"/>
              <a:pPr eaLnBrk="1" hangingPunct="1"/>
              <a:t>5</a:t>
            </a:fld>
            <a:endParaRPr lang="ru-R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0D3A5F-8AE4-4D63-8739-2F6C7C16EF3A}" type="slidenum">
              <a:rPr lang="ru-RU" smtClean="0"/>
              <a:pPr eaLnBrk="1" hangingPunct="1"/>
              <a:t>6</a:t>
            </a:fld>
            <a:endParaRPr 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9D89CE-1A73-4B87-BD0F-28857C4648B4}" type="slidenum">
              <a:rPr lang="ru-RU" smtClean="0"/>
              <a:pPr eaLnBrk="1" hangingPunct="1"/>
              <a:t>7</a:t>
            </a:fld>
            <a:endParaRPr lang="ru-RU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9253FF-47D6-4F29-8CA3-884A97F187E6}" type="slidenum">
              <a:rPr lang="ru-RU" smtClean="0"/>
              <a:pPr eaLnBrk="1" hangingPunct="1"/>
              <a:t>8</a:t>
            </a:fld>
            <a:endParaRPr lang="ru-RU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AA6EAC-F4E2-4BF2-9220-361E6D19C9F5}" type="slidenum">
              <a:rPr lang="ru-RU" smtClean="0"/>
              <a:pPr eaLnBrk="1" hangingPunct="1"/>
              <a:t>9</a:t>
            </a:fld>
            <a:endParaRPr lang="ru-RU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BA18-43F8-4861-80B6-D1F5971B68F6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1D0B-2466-4157-BE28-05A43BDFF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07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BA18-43F8-4861-80B6-D1F5971B68F6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1D0B-2466-4157-BE28-05A43BDFF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5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BA18-43F8-4861-80B6-D1F5971B68F6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1D0B-2466-4157-BE28-05A43BDFF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90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344F3-8C49-4917-8032-14CD51022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19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F8D86-555E-41A7-827B-CD9B137B5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37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89157-BC48-4FE0-BF93-A6293494E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3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BA18-43F8-4861-80B6-D1F5971B68F6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1D0B-2466-4157-BE28-05A43BDFF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47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BA18-43F8-4861-80B6-D1F5971B68F6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1D0B-2466-4157-BE28-05A43BDFF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9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BA18-43F8-4861-80B6-D1F5971B68F6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1D0B-2466-4157-BE28-05A43BDFF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34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BA18-43F8-4861-80B6-D1F5971B68F6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1D0B-2466-4157-BE28-05A43BDFF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97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BA18-43F8-4861-80B6-D1F5971B68F6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1D0B-2466-4157-BE28-05A43BDFF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07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BA18-43F8-4861-80B6-D1F5971B68F6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1D0B-2466-4157-BE28-05A43BDFF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4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BA18-43F8-4861-80B6-D1F5971B68F6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1D0B-2466-4157-BE28-05A43BDFF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28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BA18-43F8-4861-80B6-D1F5971B68F6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1D0B-2466-4157-BE28-05A43BDFF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3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5BA18-43F8-4861-80B6-D1F5971B68F6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61D0B-2466-4157-BE28-05A43BDFF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5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j04325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3" descr="j04325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j04309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4581525"/>
            <a:ext cx="21113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j03357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3716338"/>
            <a:ext cx="10699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35375" y="188913"/>
            <a:ext cx="5508625" cy="2519362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CC3300"/>
                </a:solidFill>
              </a:rPr>
              <a:t>Ваш ребёнок идет в школу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9871" y="4581525"/>
            <a:ext cx="5536803" cy="187181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600" dirty="0" smtClean="0">
                <a:latin typeface="Verdana" pitchFamily="34" charset="0"/>
              </a:rPr>
              <a:t>Советы и рекомендации 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 smtClean="0">
                <a:latin typeface="Verdana" pitchFamily="34" charset="0"/>
              </a:rPr>
              <a:t>родителям будущих первоклассников, 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 smtClean="0">
                <a:latin typeface="Verdana" pitchFamily="34" charset="0"/>
              </a:rPr>
              <a:t> ответы на часто 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 smtClean="0">
                <a:latin typeface="Verdana" pitchFamily="34" charset="0"/>
              </a:rPr>
              <a:t>задаваемые вопросы.</a:t>
            </a:r>
          </a:p>
        </p:txBody>
      </p:sp>
      <p:pic>
        <p:nvPicPr>
          <p:cNvPr id="13321" name="Picture 4" descr="j04325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7" descr="j01959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349500"/>
            <a:ext cx="164782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9" descr="j03445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03" y="2291242"/>
            <a:ext cx="18256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1" descr="j03035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18894" y="2378869"/>
            <a:ext cx="141763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06236"/>
            <a:ext cx="3097039" cy="280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33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 </a:t>
            </a:r>
            <a:r>
              <a:rPr lang="ru-RU" sz="4000" smtClean="0">
                <a:solidFill>
                  <a:srgbClr val="D60093"/>
                </a:solidFill>
              </a:rPr>
              <a:t>Можно ли давать ребенку в школу деньги?</a:t>
            </a:r>
            <a:r>
              <a:rPr lang="ru-RU" sz="4000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24175"/>
            <a:ext cx="8229600" cy="3201988"/>
          </a:xfrm>
        </p:spPr>
        <p:txBody>
          <a:bodyPr/>
          <a:lstStyle/>
          <a:p>
            <a:pPr eaLnBrk="1" hangingPunct="1"/>
            <a:r>
              <a:rPr lang="ru-RU" sz="4000" smtClean="0"/>
              <a:t>Трата денег детьми этого возраста должна находиться под контролем родителей. </a:t>
            </a:r>
          </a:p>
        </p:txBody>
      </p:sp>
    </p:spTree>
    <p:extLst>
      <p:ext uri="{BB962C8B-B14F-4D97-AF65-F5344CB8AC3E}">
        <p14:creationId xmlns:p14="http://schemas.microsoft.com/office/powerpoint/2010/main" val="112619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rgbClr val="D60093"/>
                </a:solidFill>
              </a:rPr>
              <a:t>Есть ли в 1 классе домашние задания?</a:t>
            </a:r>
          </a:p>
        </p:txBody>
      </p:sp>
      <p:pic>
        <p:nvPicPr>
          <p:cNvPr id="26627" name="Picture 4" descr="dfac4a30a7b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557338"/>
            <a:ext cx="5040312" cy="4764087"/>
          </a:xfrm>
        </p:spPr>
      </p:pic>
    </p:spTree>
    <p:extLst>
      <p:ext uri="{BB962C8B-B14F-4D97-AF65-F5344CB8AC3E}">
        <p14:creationId xmlns:p14="http://schemas.microsoft.com/office/powerpoint/2010/main" val="16879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0000"/>
                </a:solidFill>
              </a:rPr>
              <a:t>Домашних заданий в 1 классе нет. </a:t>
            </a:r>
            <a:r>
              <a:rPr lang="ru-RU" sz="3600" smtClean="0">
                <a:solidFill>
                  <a:srgbClr val="996633"/>
                </a:solidFill>
              </a:rPr>
              <a:t>Однако если вы хотите сформировать у своего ребенка качественные навыки письма, чтения, счета, то не отказывайтесь от тренировочных упражнений, которые может предложить учитель.</a:t>
            </a:r>
          </a:p>
        </p:txBody>
      </p:sp>
    </p:spTree>
    <p:extLst>
      <p:ext uri="{BB962C8B-B14F-4D97-AF65-F5344CB8AC3E}">
        <p14:creationId xmlns:p14="http://schemas.microsoft.com/office/powerpoint/2010/main" val="26419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rgbClr val="D60093"/>
                </a:solidFill>
              </a:rPr>
              <a:t>Почему учителя не ставят оценки в 1 классе?</a:t>
            </a:r>
          </a:p>
        </p:txBody>
      </p:sp>
      <p:pic>
        <p:nvPicPr>
          <p:cNvPr id="28675" name="Picture 4" descr="1191269140_c412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412875"/>
            <a:ext cx="3170238" cy="5661025"/>
          </a:xfrm>
        </p:spPr>
      </p:pic>
    </p:spTree>
    <p:extLst>
      <p:ext uri="{BB962C8B-B14F-4D97-AF65-F5344CB8AC3E}">
        <p14:creationId xmlns:p14="http://schemas.microsoft.com/office/powerpoint/2010/main" val="40824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524625"/>
          </a:xfrm>
        </p:spPr>
        <p:txBody>
          <a:bodyPr/>
          <a:lstStyle/>
          <a:p>
            <a:pPr eaLnBrk="1" hangingPunct="1"/>
            <a:r>
              <a:rPr lang="ru-RU" sz="3000" smtClean="0">
                <a:solidFill>
                  <a:srgbClr val="996633"/>
                </a:solidFill>
              </a:rPr>
              <a:t>В 1 классе обучение действительно безоценочное. Это 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</a:t>
            </a:r>
          </a:p>
          <a:p>
            <a:pPr eaLnBrk="1" hangingPunct="1"/>
            <a:r>
              <a:rPr lang="ru-RU" sz="3000" smtClean="0">
                <a:solidFill>
                  <a:srgbClr val="FF9933"/>
                </a:solidFill>
              </a:rPr>
              <a:t>В 1 классе основной упор делается на приобретение навыков учебного труда. Словесная или условно-знаковая оценка тоже зачастую присутствует в работе учителя с учеником. Важно, чтобы она была позитивной. </a:t>
            </a:r>
          </a:p>
        </p:txBody>
      </p:sp>
    </p:spTree>
    <p:extLst>
      <p:ext uri="{BB962C8B-B14F-4D97-AF65-F5344CB8AC3E}">
        <p14:creationId xmlns:p14="http://schemas.microsoft.com/office/powerpoint/2010/main" val="300565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D60093"/>
                </a:solidFill>
              </a:rPr>
              <a:t>Как быть, если ребенок леворукий?</a:t>
            </a:r>
            <a:endParaRPr lang="ru-RU" sz="40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661025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996633"/>
                </a:solidFill>
              </a:rPr>
              <a:t>Ни в коем случае не следует идти против природы и переучивать ребенка. Это может повлечь за собой серьезные нарушения его здоровья. Кроме того, сейчас издаются специальные пособия для леворуких детей, в частности «Прописи для первоклассников с трудностями обучения письму и леворуких детей» автора М. М. Безруких, ручки и карандаши изогнутой формы.  Последствия переучивания леворуких детей чаще всего носят психоневрологический характер: нарушение сна, повышенная возбудимость. </a:t>
            </a:r>
          </a:p>
        </p:txBody>
      </p:sp>
    </p:spTree>
    <p:extLst>
      <p:ext uri="{BB962C8B-B14F-4D97-AF65-F5344CB8AC3E}">
        <p14:creationId xmlns:p14="http://schemas.microsoft.com/office/powerpoint/2010/main" val="415842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rgbClr val="996633"/>
                </a:solidFill>
              </a:rPr>
              <a:t>Как правильно организовать дома рабочее место ученика?</a:t>
            </a:r>
          </a:p>
        </p:txBody>
      </p:sp>
      <p:pic>
        <p:nvPicPr>
          <p:cNvPr id="5" name="Текст 4" descr="professor_pointing_sx.gif"/>
          <p:cNvPicPr>
            <a:picLocks noGrp="1" noChangeAspect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196975"/>
            <a:ext cx="5440363" cy="5661025"/>
          </a:xfrm>
        </p:spPr>
      </p:pic>
    </p:spTree>
    <p:extLst>
      <p:ext uri="{BB962C8B-B14F-4D97-AF65-F5344CB8AC3E}">
        <p14:creationId xmlns:p14="http://schemas.microsoft.com/office/powerpoint/2010/main" val="306639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4000" smtClean="0">
                <a:solidFill>
                  <a:srgbClr val="996633"/>
                </a:solidFill>
              </a:rPr>
              <a:t>Купите первокласснику письменный стол. Тогда ребенок сможет сам систематизировать и разложить в ящики стола учебные принадлежности и научится поддерживать порядок на рабочем месте. </a:t>
            </a:r>
          </a:p>
          <a:p>
            <a:pPr eaLnBrk="1" hangingPunct="1">
              <a:lnSpc>
                <a:spcPct val="80000"/>
              </a:lnSpc>
            </a:pPr>
            <a:r>
              <a:rPr lang="ru-RU" sz="4000" smtClean="0">
                <a:solidFill>
                  <a:srgbClr val="FF9933"/>
                </a:solidFill>
              </a:rPr>
              <a:t>Лучше, если освещение будет слева. Занавески нужно отодвинуть в сторону - основной свет должен попадать через верхнюю треть окна. </a:t>
            </a:r>
          </a:p>
        </p:txBody>
      </p:sp>
    </p:spTree>
    <p:extLst>
      <p:ext uri="{BB962C8B-B14F-4D97-AF65-F5344CB8AC3E}">
        <p14:creationId xmlns:p14="http://schemas.microsoft.com/office/powerpoint/2010/main" val="34094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8964613" cy="57927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700" smtClean="0">
              <a:solidFill>
                <a:srgbClr val="CC66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700" smtClean="0">
                <a:solidFill>
                  <a:srgbClr val="CC6600"/>
                </a:solidFill>
              </a:rPr>
              <a:t>Можно купить первокласснику парту и стул с регулирующейся высотой, а для школьных принадлежностей книжные полки. 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smtClean="0">
                <a:solidFill>
                  <a:srgbClr val="FF0000"/>
                </a:solidFill>
              </a:rPr>
              <a:t>Приобретая мебель, обязательно учитывайте рост ребенка. При росте 1м –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700" smtClean="0">
                <a:solidFill>
                  <a:srgbClr val="FF0000"/>
                </a:solidFill>
              </a:rPr>
              <a:t>   1 м 15 см высота крышки стола над полом должна быть 46 см, а высота сиденья стула - 26 см. При росте от 1 м 15 см до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700" smtClean="0">
                <a:solidFill>
                  <a:srgbClr val="FF0000"/>
                </a:solidFill>
              </a:rPr>
              <a:t>   1 м 30 см высота стола должна быть 52см, а стула - 30 см. Важно, чтобы ноги ученика стояли на полу, спина прикасалась к спинке стула, а между крышкой парты и грудью ребенка могла пройти его ладонь. </a:t>
            </a:r>
          </a:p>
          <a:p>
            <a:pPr eaLnBrk="1" hangingPunct="1">
              <a:lnSpc>
                <a:spcPct val="90000"/>
              </a:lnSpc>
            </a:pPr>
            <a:endParaRPr lang="ru-RU" sz="27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2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D60093"/>
                </a:solidFill>
              </a:rPr>
              <a:t>Нужен ли первокласснику дневник?</a:t>
            </a:r>
            <a:r>
              <a:rPr lang="ru-RU" sz="4000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A50021"/>
                </a:solidFill>
              </a:rPr>
              <a:t>Дневник стандартного образца должен заполняться учеником по всей форме, а первокласснику сделать это трудно - он еще не ориентируется в графах и не умеет хорошо писать. Поэтому я рекомендую блокнот для записи домашних заданий. С помощью такого блокнота осуществляется обратная связь с родителями. </a:t>
            </a:r>
          </a:p>
        </p:txBody>
      </p:sp>
    </p:spTree>
    <p:extLst>
      <p:ext uri="{BB962C8B-B14F-4D97-AF65-F5344CB8AC3E}">
        <p14:creationId xmlns:p14="http://schemas.microsoft.com/office/powerpoint/2010/main" val="40285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Каранда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06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613"/>
            <a:ext cx="8893175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В </a:t>
            </a:r>
            <a:r>
              <a:rPr lang="ru-RU" sz="3600" smtClean="0">
                <a:solidFill>
                  <a:schemeClr val="tx1"/>
                </a:solidFill>
              </a:rPr>
              <a:t>соответствии с программой подготовительной группы д/с ребенок при записи в 1 класс должен:</a:t>
            </a:r>
            <a:br>
              <a:rPr lang="ru-RU" sz="3600" smtClean="0">
                <a:solidFill>
                  <a:schemeClr val="tx1"/>
                </a:solidFill>
              </a:rPr>
            </a:br>
            <a:endParaRPr lang="ru-RU" sz="3600" smtClean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964612" cy="5013325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CC6600"/>
                </a:solidFill>
              </a:rPr>
              <a:t>Знать свое имя и фамилию, адрес, имена членов семьи. </a:t>
            </a:r>
          </a:p>
          <a:p>
            <a:pPr eaLnBrk="1" hangingPunct="1"/>
            <a:r>
              <a:rPr lang="ru-RU" sz="2400" smtClean="0">
                <a:solidFill>
                  <a:srgbClr val="CC6600"/>
                </a:solidFill>
              </a:rPr>
              <a:t>Знать времена года, названия месяцев, дней недели, уметь различать цвета. </a:t>
            </a:r>
          </a:p>
          <a:p>
            <a:pPr eaLnBrk="1" hangingPunct="1"/>
            <a:r>
              <a:rPr lang="ru-RU" sz="2400" smtClean="0">
                <a:solidFill>
                  <a:srgbClr val="CC6600"/>
                </a:solidFill>
              </a:rPr>
              <a:t>Уметь пересчитывать группы предметов в пределах 20. </a:t>
            </a:r>
          </a:p>
          <a:p>
            <a:pPr eaLnBrk="1" hangingPunct="1"/>
            <a:r>
              <a:rPr lang="ru-RU" sz="2400" smtClean="0">
                <a:solidFill>
                  <a:srgbClr val="CC6600"/>
                </a:solidFill>
              </a:rPr>
              <a:t>Уметь увеличивать или уменьшать группу предметов на заданное количество (решение задач с группами предметов),уравнивать множество предметов. </a:t>
            </a:r>
          </a:p>
          <a:p>
            <a:pPr eaLnBrk="1" hangingPunct="1"/>
            <a:r>
              <a:rPr lang="ru-RU" sz="2400" smtClean="0">
                <a:solidFill>
                  <a:srgbClr val="CC6600"/>
                </a:solidFill>
              </a:rPr>
              <a:t>Уметь сравнивать группы предметов -   больше, меньше или равно. </a:t>
            </a:r>
          </a:p>
          <a:p>
            <a:pPr eaLnBrk="1" hangingPunct="1"/>
            <a:r>
              <a:rPr lang="ru-RU" sz="2400" smtClean="0">
                <a:solidFill>
                  <a:srgbClr val="CC6600"/>
                </a:solidFill>
              </a:rPr>
              <a:t>Уметь объединять предметы в группы: мебель, транспорт, одежда, обувь, растения, животные и</a:t>
            </a:r>
            <a:r>
              <a:rPr lang="ru-RU" sz="2800" smtClean="0">
                <a:solidFill>
                  <a:srgbClr val="CC6600"/>
                </a:solidFill>
              </a:rPr>
              <a:t> т. д.</a:t>
            </a:r>
          </a:p>
        </p:txBody>
      </p:sp>
    </p:spTree>
    <p:extLst>
      <p:ext uri="{BB962C8B-B14F-4D97-AF65-F5344CB8AC3E}">
        <p14:creationId xmlns:p14="http://schemas.microsoft.com/office/powerpoint/2010/main" val="135894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Юла (волчок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825"/>
            <a:ext cx="16557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D60093"/>
                </a:solidFill>
              </a:rPr>
              <a:t>Можно ли носить в школу игрушки?</a:t>
            </a:r>
            <a:r>
              <a:rPr lang="ru-RU" sz="4000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3212976"/>
            <a:ext cx="8435280" cy="331164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Игровая деятельность ещё значимая для ребёнка, любимая игрушка зачастую олицетворяет друга, с ней можно поиграть на перемене вместе с одноклассниками.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 Лучше, если игрушка не громоздкая и без острых углов. </a:t>
            </a:r>
          </a:p>
        </p:txBody>
      </p:sp>
      <p:pic>
        <p:nvPicPr>
          <p:cNvPr id="39941" name="Рисунок 10" descr="Рисунок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412875"/>
            <a:ext cx="11826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Рисунок 5" descr="J0236987.WM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109" y="1412875"/>
            <a:ext cx="1963738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41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765175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A50021"/>
                </a:solidFill>
              </a:rPr>
              <a:t>15 советов психологов</a:t>
            </a:r>
            <a:r>
              <a:rPr lang="ru-RU" sz="1600" smtClean="0">
                <a:solidFill>
                  <a:srgbClr val="FFFF99"/>
                </a:solidFill>
              </a:rPr>
              <a:t/>
            </a:r>
            <a:br>
              <a:rPr lang="ru-RU" sz="1600" smtClean="0">
                <a:solidFill>
                  <a:srgbClr val="FFFF99"/>
                </a:solidFill>
              </a:rPr>
            </a:br>
            <a:r>
              <a:rPr lang="ru-RU" sz="2400" smtClean="0">
                <a:solidFill>
                  <a:srgbClr val="FF0066"/>
                </a:solidFill>
              </a:rPr>
              <a:t>«</a:t>
            </a:r>
            <a:r>
              <a:rPr lang="ru-RU" sz="2400" i="1" smtClean="0">
                <a:solidFill>
                  <a:srgbClr val="FF0066"/>
                </a:solidFill>
              </a:rPr>
              <a:t>Как прожить хотя бы один день без нервотрепки»</a:t>
            </a:r>
            <a:r>
              <a:rPr lang="ru-RU" sz="1600" smtClean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132138" y="981075"/>
            <a:ext cx="5699125" cy="5761038"/>
          </a:xfrm>
        </p:spPr>
        <p:txBody>
          <a:bodyPr/>
          <a:lstStyle/>
          <a:p>
            <a:pPr marL="533400" indent="-533400" algn="just" eaLnBrk="1" hangingPunct="1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  <a:buFontTx/>
              <a:buAutoNum type="arabicPeriod"/>
            </a:pPr>
            <a:r>
              <a:rPr lang="ru-RU" sz="1600" smtClean="0">
                <a:solidFill>
                  <a:srgbClr val="A50021"/>
                </a:solidFill>
              </a:rPr>
              <a:t>Не торопитесь. Умение рассчитать время- Ваша задача. Если Вам это плохо удается, вины ребенка в этом нет.</a:t>
            </a:r>
          </a:p>
          <a:p>
            <a:pPr marL="533400" indent="-533400" algn="just" eaLnBrk="1" hangingPunct="1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  <a:buFontTx/>
              <a:buAutoNum type="arabicPeriod"/>
            </a:pPr>
            <a:r>
              <a:rPr lang="ru-RU" sz="1600" smtClean="0">
                <a:solidFill>
                  <a:srgbClr val="A50021"/>
                </a:solidFill>
              </a:rPr>
              <a:t>Не отправляйте ребенка в школу без завтрака. До школьного завтрака ему придется много поработать.</a:t>
            </a:r>
          </a:p>
          <a:p>
            <a:pPr marL="533400" indent="-533400" algn="just" eaLnBrk="1" hangingPunct="1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  <a:buFontTx/>
              <a:buAutoNum type="arabicPeriod"/>
            </a:pPr>
            <a:r>
              <a:rPr lang="ru-RU" sz="1600" smtClean="0">
                <a:solidFill>
                  <a:srgbClr val="A50021"/>
                </a:solidFill>
              </a:rPr>
              <a:t>Не прощайтесь, предупреждая и направляя: «Смотри, не балуйся!»,  « Чтобы сегодня не было плохих отметок!». Пожелайте удачи, найдите несколько ласковых слов.</a:t>
            </a:r>
          </a:p>
          <a:p>
            <a:pPr marL="533400" indent="-533400" algn="just" eaLnBrk="1" hangingPunct="1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  <a:buFontTx/>
              <a:buAutoNum type="arabicPeriod"/>
            </a:pPr>
            <a:r>
              <a:rPr lang="ru-RU" sz="1600" smtClean="0">
                <a:solidFill>
                  <a:srgbClr val="A50021"/>
                </a:solidFill>
              </a:rPr>
              <a:t>Будите ребенка спокойно. Проснувшись, он должен увидеть Вашу улыбку услышать Ваш голос.</a:t>
            </a:r>
          </a:p>
          <a:p>
            <a:pPr marL="533400" indent="-533400" algn="just" eaLnBrk="1" hangingPunct="1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  <a:buFontTx/>
              <a:buAutoNum type="arabicPeriod"/>
            </a:pPr>
            <a:r>
              <a:rPr lang="ru-RU" sz="1600" smtClean="0">
                <a:solidFill>
                  <a:srgbClr val="A50021"/>
                </a:solidFill>
              </a:rPr>
              <a:t>Забудьте фразу: « Что ты сегодня получил.» Встречая ребенка после школы, не обрушивайте на него тысячу вопросов, дайте немного расслабиться, вспомните, как Вы сами чувствуете себя после рабочего дня.</a:t>
            </a:r>
          </a:p>
          <a:p>
            <a:pPr marL="533400" indent="-533400" algn="just" eaLnBrk="1" hangingPunct="1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  <a:buFontTx/>
              <a:buAutoNum type="arabicPeriod"/>
            </a:pPr>
            <a:r>
              <a:rPr lang="ru-RU" sz="1600" smtClean="0">
                <a:solidFill>
                  <a:srgbClr val="A50021"/>
                </a:solidFill>
              </a:rPr>
              <a:t>Если Вы видите, что ребенок огорчен, молчит – не допытывайтесь; пусть успокоится и тогда расскажет все сам.</a:t>
            </a:r>
          </a:p>
          <a:p>
            <a:pPr marL="533400" indent="-533400" algn="just" eaLnBrk="1" hangingPunct="1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  <a:buFontTx/>
              <a:buAutoNum type="arabicPeriod"/>
            </a:pPr>
            <a:r>
              <a:rPr lang="ru-RU" sz="1600" smtClean="0">
                <a:solidFill>
                  <a:srgbClr val="A50021"/>
                </a:solidFill>
              </a:rPr>
              <a:t>Выслушав замечания учителя, не торопитесь устраивать взбучку. Постарайтесь, чтобы Ваш разговор с учителем проходил без ребенка.</a:t>
            </a:r>
          </a:p>
          <a:p>
            <a:pPr marL="533400" indent="-533400" algn="just" eaLnBrk="1" hangingPunct="1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  <a:buFontTx/>
              <a:buAutoNum type="arabicPeriod"/>
            </a:pPr>
            <a:r>
              <a:rPr lang="ru-RU" sz="1600" smtClean="0">
                <a:solidFill>
                  <a:srgbClr val="A50021"/>
                </a:solidFill>
              </a:rPr>
              <a:t>После школы не торопите садиться за уроки. Ребенку необходимо 2 часа отдыха ( в первом классе не повредит час сна). Лучшее время </a:t>
            </a:r>
            <a:r>
              <a:rPr lang="en-US" sz="1600" smtClean="0">
                <a:solidFill>
                  <a:srgbClr val="A50021"/>
                </a:solidFill>
              </a:rPr>
              <a:t> </a:t>
            </a:r>
            <a:r>
              <a:rPr lang="ru-RU" sz="1600" smtClean="0">
                <a:solidFill>
                  <a:srgbClr val="A50021"/>
                </a:solidFill>
              </a:rPr>
              <a:t>для приготовления уроков –с 16 до 18 часов, занятия вечерами бесполезны.</a:t>
            </a:r>
          </a:p>
          <a:p>
            <a:pPr marL="533400" indent="-533400" eaLnBrk="1" hangingPunct="1">
              <a:lnSpc>
                <a:spcPct val="75000"/>
              </a:lnSpc>
              <a:spcBef>
                <a:spcPct val="15000"/>
              </a:spcBef>
              <a:buFontTx/>
              <a:buAutoNum type="arabicPeriod"/>
            </a:pPr>
            <a:endParaRPr lang="ru-RU" sz="1600" smtClean="0">
              <a:solidFill>
                <a:srgbClr val="A50021"/>
              </a:solidFill>
            </a:endParaRPr>
          </a:p>
        </p:txBody>
      </p:sp>
      <p:pic>
        <p:nvPicPr>
          <p:cNvPr id="41988" name="Picture 4" descr="j01863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341438"/>
            <a:ext cx="2663825" cy="5256212"/>
          </a:xfrm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7260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52525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CC9900"/>
                </a:solidFill>
              </a:rPr>
              <a:t> </a:t>
            </a:r>
            <a:r>
              <a:rPr lang="ru-RU" sz="2400" smtClean="0">
                <a:solidFill>
                  <a:srgbClr val="990099"/>
                </a:solidFill>
              </a:rPr>
              <a:t>15 советов психологов</a:t>
            </a:r>
            <a:r>
              <a:rPr lang="ru-RU" sz="2400" smtClean="0">
                <a:solidFill>
                  <a:srgbClr val="A50021"/>
                </a:solidFill>
              </a:rPr>
              <a:t/>
            </a:r>
            <a:br>
              <a:rPr lang="ru-RU" sz="2400" smtClean="0">
                <a:solidFill>
                  <a:srgbClr val="A50021"/>
                </a:solidFill>
              </a:rPr>
            </a:br>
            <a:r>
              <a:rPr lang="ru-RU" sz="2400" smtClean="0">
                <a:solidFill>
                  <a:srgbClr val="A50021"/>
                </a:solidFill>
              </a:rPr>
              <a:t>«</a:t>
            </a:r>
            <a:r>
              <a:rPr lang="ru-RU" sz="2400" i="1" smtClean="0">
                <a:solidFill>
                  <a:srgbClr val="A50021"/>
                </a:solidFill>
              </a:rPr>
              <a:t>Как прожить хотя бы один день без нервотрепки»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132138" y="1484313"/>
            <a:ext cx="5761037" cy="5084762"/>
          </a:xfrm>
        </p:spPr>
        <p:txBody>
          <a:bodyPr>
            <a:normAutofit fontScale="92500" lnSpcReduction="20000"/>
          </a:bodyPr>
          <a:lstStyle/>
          <a:p>
            <a:pPr marL="533400" indent="-533400" algn="just" eaLnBrk="1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FontTx/>
              <a:buAutoNum type="arabicPeriod" startAt="9"/>
            </a:pPr>
            <a:r>
              <a:rPr lang="ru-RU" sz="1600" smtClean="0">
                <a:solidFill>
                  <a:srgbClr val="A50021"/>
                </a:solidFill>
              </a:rPr>
              <a:t>Не заставляйте делать все упражнения сразу: 20 минут занятий -10 минут перерыва.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FontTx/>
              <a:buAutoNum type="arabicPeriod" startAt="9"/>
            </a:pPr>
            <a:r>
              <a:rPr lang="ru-RU" sz="1600" smtClean="0">
                <a:solidFill>
                  <a:srgbClr val="A50021"/>
                </a:solidFill>
              </a:rPr>
              <a:t>Во время приготовления уроков не сидите « над душой». Дайте ребенку работать самому. Если нужна Ваша помощь – наберитесь терпения: спокойный тон, поддержка необходимы.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FontTx/>
              <a:buAutoNum type="arabicPeriod" startAt="9"/>
            </a:pPr>
            <a:r>
              <a:rPr lang="ru-RU" sz="1600" smtClean="0">
                <a:solidFill>
                  <a:srgbClr val="A50021"/>
                </a:solidFill>
              </a:rPr>
              <a:t>В общении с ребенком старайтесь избегать условий: «Если ты сделаешь то…»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FontTx/>
              <a:buAutoNum type="arabicPeriod" startAt="9"/>
            </a:pPr>
            <a:r>
              <a:rPr lang="ru-RU" sz="1600" smtClean="0">
                <a:solidFill>
                  <a:srgbClr val="A50021"/>
                </a:solidFill>
              </a:rPr>
              <a:t>Найдите в течение дня хотя бы полчаса, когда Вы будете принадлежать только ребенку.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FontTx/>
              <a:buAutoNum type="arabicPeriod" startAt="9"/>
            </a:pPr>
            <a:r>
              <a:rPr lang="ru-RU" sz="1600" smtClean="0">
                <a:solidFill>
                  <a:srgbClr val="A50021"/>
                </a:solidFill>
              </a:rPr>
              <a:t>Выбирайте единую тактику общения с ребенком всех взрослых в семье. Все разногласия по поводу педтактики решайте без</a:t>
            </a:r>
            <a:r>
              <a:rPr lang="en-US" sz="1600" smtClean="0">
                <a:solidFill>
                  <a:srgbClr val="A50021"/>
                </a:solidFill>
              </a:rPr>
              <a:t> </a:t>
            </a:r>
            <a:r>
              <a:rPr lang="ru-RU" sz="1600" smtClean="0">
                <a:solidFill>
                  <a:srgbClr val="A50021"/>
                </a:solidFill>
              </a:rPr>
              <a:t>него.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FontTx/>
              <a:buAutoNum type="arabicPeriod" startAt="9"/>
            </a:pPr>
            <a:r>
              <a:rPr lang="ru-RU" sz="1600" smtClean="0">
                <a:solidFill>
                  <a:srgbClr val="A50021"/>
                </a:solidFill>
              </a:rPr>
              <a:t>Будьте внимательны к жалобам ребенка на головную боль, усталость, плохое самочувствие. Чаще всего это объективные показатели переутомления.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FontTx/>
              <a:buAutoNum type="arabicPeriod" startAt="9"/>
            </a:pPr>
            <a:r>
              <a:rPr lang="ru-RU" sz="1600" smtClean="0">
                <a:solidFill>
                  <a:srgbClr val="A50021"/>
                </a:solidFill>
              </a:rPr>
              <a:t>Учтите, даже «большие дети» очень любят сказку перед сном, песенку, ласковое поглаживание. Все это успокоит ребенка и поможет снять напряжение, накопившееся за день.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FontTx/>
              <a:buAutoNum type="arabicPeriod" startAt="9"/>
            </a:pPr>
            <a:endParaRPr lang="ru-RU" sz="1600" smtClean="0">
              <a:solidFill>
                <a:srgbClr val="A50021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 startAt="9"/>
            </a:pPr>
            <a:endParaRPr lang="ru-RU" sz="1600" smtClean="0">
              <a:solidFill>
                <a:srgbClr val="FFFF66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 startAt="9"/>
            </a:pPr>
            <a:endParaRPr lang="ru-RU" sz="1600" smtClean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 startAt="9"/>
            </a:pPr>
            <a:endParaRPr lang="ru-RU" sz="800" smtClean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 startAt="9"/>
            </a:pPr>
            <a:endParaRPr lang="ru-RU" sz="800" smtClean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 startAt="9"/>
            </a:pPr>
            <a:endParaRPr lang="ru-RU" sz="800" smtClean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 startAt="9"/>
            </a:pPr>
            <a:endParaRPr lang="ru-RU" sz="800" smtClean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 startAt="9"/>
            </a:pPr>
            <a:endParaRPr lang="ru-RU" sz="800" smtClean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 startAt="9"/>
            </a:pPr>
            <a:endParaRPr lang="ru-RU" sz="800" smtClean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 startAt="9"/>
            </a:pPr>
            <a:endParaRPr lang="ru-RU" sz="800" smtClean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 startAt="9"/>
            </a:pPr>
            <a:endParaRPr lang="ru-RU" sz="80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800" smtClean="0"/>
              <a:t> </a:t>
            </a:r>
          </a:p>
        </p:txBody>
      </p:sp>
      <p:pic>
        <p:nvPicPr>
          <p:cNvPr id="43012" name="Picture 4" descr="j01863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628775"/>
            <a:ext cx="2808287" cy="4968875"/>
          </a:xfrm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234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4900"/>
            <a:ext cx="6400800" cy="19939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990000"/>
                </a:solidFill>
              </a:rPr>
              <a:t>(памятка для родителей</a:t>
            </a:r>
            <a:r>
              <a:rPr lang="ru-RU" smtClean="0"/>
              <a:t>)</a:t>
            </a:r>
          </a:p>
        </p:txBody>
      </p:sp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179388" y="1412875"/>
            <a:ext cx="8785225" cy="20875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800" b="1" kern="10" normalizeH="1"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ваш ребенок первоклассник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268538" y="35734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600">
              <a:cs typeface="Arial" charset="0"/>
            </a:endParaRPr>
          </a:p>
        </p:txBody>
      </p:sp>
      <p:pic>
        <p:nvPicPr>
          <p:cNvPr id="44038" name="Picture 6" descr="j02988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581525"/>
            <a:ext cx="3960812" cy="20447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7" descr="j02353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81525"/>
            <a:ext cx="3598862" cy="2087563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491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539750" y="-1212850"/>
            <a:ext cx="8229600" cy="69850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260350"/>
            <a:ext cx="4835525" cy="6408738"/>
          </a:xfrm>
          <a:ln w="25400" cap="flat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CC9900"/>
              </a:buClr>
              <a:buFont typeface="Wingdings" pitchFamily="2" charset="2"/>
              <a:buChar char="Ø"/>
            </a:pPr>
            <a:r>
              <a:rPr lang="ru-RU" sz="1600" smtClean="0">
                <a:solidFill>
                  <a:srgbClr val="A50021"/>
                </a:solidFill>
              </a:rPr>
              <a:t>Обсудите с ребенком те правила и нормы, с которыми он встретится в школе. Объясните их необходимость и целесообразность.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CC9900"/>
              </a:buClr>
              <a:buFont typeface="Wingdings" pitchFamily="2" charset="2"/>
              <a:buChar char="Ø"/>
            </a:pPr>
            <a:r>
              <a:rPr lang="ru-RU" sz="1600" smtClean="0">
                <a:solidFill>
                  <a:srgbClr val="A50021"/>
                </a:solidFill>
              </a:rPr>
              <a:t>Ваш ребенок пришел в школу, чтобы учиться. Когда человек учится, у него может что-то не сразу получаться, это естественно. Ребенок имеет право на ошибку.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CC9900"/>
              </a:buClr>
              <a:buFont typeface="Wingdings" pitchFamily="2" charset="2"/>
              <a:buChar char="Ø"/>
            </a:pPr>
            <a:r>
              <a:rPr lang="ru-RU" sz="1600" smtClean="0">
                <a:solidFill>
                  <a:srgbClr val="A50021"/>
                </a:solidFill>
              </a:rPr>
              <a:t>Составьте вместе с первоклассником распорядок дня, следите за его соблюдением.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CC9900"/>
              </a:buClr>
              <a:buFont typeface="Wingdings" pitchFamily="2" charset="2"/>
              <a:buChar char="Ø"/>
            </a:pPr>
            <a:r>
              <a:rPr lang="ru-RU" sz="1600" smtClean="0">
                <a:solidFill>
                  <a:srgbClr val="A50021"/>
                </a:solidFill>
              </a:rPr>
              <a:t>Не пропускайте трудности, возможные у ребенка на начальном этапе овладения учебными навыками. Поддержите в ребенке его стремление стать школьником. Ваша искренняя заинтересованность в его школьных делах и заботах, серьезное отношение к его первым достижениям и возможным трудностям помогут первоклассникам подтвердить значимость его нового положения и деятельности.</a:t>
            </a:r>
          </a:p>
          <a:p>
            <a:pPr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CC9900"/>
              </a:buClr>
              <a:buFont typeface="Wingdings" pitchFamily="2" charset="2"/>
              <a:buChar char="Ø"/>
            </a:pPr>
            <a:r>
              <a:rPr lang="ru-RU" sz="1600" smtClean="0">
                <a:solidFill>
                  <a:srgbClr val="A50021"/>
                </a:solidFill>
              </a:rPr>
              <a:t>Если у первоклассника, например, есть логопедические проблемы, постарайтесь справиться с ними на первом году обучения.</a:t>
            </a:r>
          </a:p>
        </p:txBody>
      </p:sp>
      <p:pic>
        <p:nvPicPr>
          <p:cNvPr id="45060" name="Picture 4" descr="j020546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3384550" cy="6335713"/>
          </a:xfrm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11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0"/>
            <a:ext cx="8229600" cy="69850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8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19475" y="188913"/>
            <a:ext cx="5545138" cy="6408737"/>
          </a:xfrm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105000"/>
              </a:lnSpc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smtClean="0">
                <a:solidFill>
                  <a:srgbClr val="A50021"/>
                </a:solidFill>
              </a:rPr>
              <a:t>Поддержите первоклассника в его желании добиться успеха. В каждой работе обязательно найдите, за что можно было бы его похвалить. Помните, что похвала и эмоциональная поддержка («Молодец!», «Ты так хорошо справился!») способны заметно повысить интеллектуальные достижения человека.</a:t>
            </a:r>
          </a:p>
          <a:p>
            <a:pPr algn="just" eaLnBrk="1" hangingPunct="1">
              <a:lnSpc>
                <a:spcPct val="105000"/>
              </a:lnSpc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smtClean="0">
                <a:solidFill>
                  <a:srgbClr val="A50021"/>
                </a:solidFill>
              </a:rPr>
              <a:t>Если вас что-то беспокоит в поведении ребенка, в его учебных делах, не стесняйтесь обращаться за советом и консультацией к учителю или школьному психологу.</a:t>
            </a:r>
          </a:p>
          <a:p>
            <a:pPr algn="just" eaLnBrk="1" hangingPunct="1">
              <a:lnSpc>
                <a:spcPct val="105000"/>
              </a:lnSpc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smtClean="0">
                <a:solidFill>
                  <a:srgbClr val="A50021"/>
                </a:solidFill>
              </a:rPr>
              <a:t>С поступлением в школу в жизни вашего ребенка появился человек более авторитетный, чем вы. Это учитель. Уважайте мнение первоклассника о своем педагоге.</a:t>
            </a:r>
          </a:p>
          <a:p>
            <a:pPr algn="just" eaLnBrk="1" hangingPunct="1">
              <a:lnSpc>
                <a:spcPct val="105000"/>
              </a:lnSpc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smtClean="0">
                <a:solidFill>
                  <a:srgbClr val="A50021"/>
                </a:solidFill>
              </a:rPr>
              <a:t>Учение – это нелегкий и ответственный труд. Поступление в школу существенно меняет жизнь ребенка, но не должно лишать его многообразия, радости, игры. У первоклассника должно оставаться достаточно времени для игровых занятий. </a:t>
            </a:r>
          </a:p>
        </p:txBody>
      </p:sp>
      <p:pic>
        <p:nvPicPr>
          <p:cNvPr id="46084" name="Picture 4" descr="j029774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2881313" cy="6408737"/>
          </a:xfrm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46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103187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7544" y="1700808"/>
            <a:ext cx="8009706" cy="427295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sz="1800" i="1" dirty="0" smtClean="0">
                <a:solidFill>
                  <a:srgbClr val="A50021"/>
                </a:solidFill>
              </a:rPr>
              <a:t>Дети учатся у жизни.</a:t>
            </a:r>
          </a:p>
          <a:p>
            <a:pPr algn="just" eaLnBrk="1" hangingPunct="1"/>
            <a:r>
              <a:rPr lang="ru-RU" sz="1800" i="1" dirty="0" smtClean="0">
                <a:solidFill>
                  <a:srgbClr val="A50021"/>
                </a:solidFill>
              </a:rPr>
              <a:t>Если ребенка постоянно критикуют, он учится ненавидеть.</a:t>
            </a:r>
          </a:p>
          <a:p>
            <a:pPr algn="just" eaLnBrk="1" hangingPunct="1"/>
            <a:r>
              <a:rPr lang="ru-RU" sz="1800" i="1" dirty="0" smtClean="0">
                <a:solidFill>
                  <a:srgbClr val="A50021"/>
                </a:solidFill>
              </a:rPr>
              <a:t>Если ребенок живет во вражде, он учится быть агрессивным.</a:t>
            </a:r>
          </a:p>
          <a:p>
            <a:pPr algn="just" eaLnBrk="1" hangingPunct="1"/>
            <a:r>
              <a:rPr lang="ru-RU" sz="1800" i="1" dirty="0" smtClean="0">
                <a:solidFill>
                  <a:srgbClr val="A50021"/>
                </a:solidFill>
              </a:rPr>
              <a:t>Ребенка высмеивают, он становится замкнутым.</a:t>
            </a:r>
          </a:p>
          <a:p>
            <a:pPr algn="just" eaLnBrk="1" hangingPunct="1"/>
            <a:r>
              <a:rPr lang="ru-RU" sz="1800" i="1" dirty="0" smtClean="0">
                <a:solidFill>
                  <a:srgbClr val="A50021"/>
                </a:solidFill>
              </a:rPr>
              <a:t>Ребенок растет в упреках, он учится жить с чувством вины.</a:t>
            </a:r>
          </a:p>
          <a:p>
            <a:pPr algn="just" eaLnBrk="1" hangingPunct="1"/>
            <a:r>
              <a:rPr lang="ru-RU" sz="1800" i="1" dirty="0" smtClean="0">
                <a:solidFill>
                  <a:srgbClr val="A50021"/>
                </a:solidFill>
              </a:rPr>
              <a:t>Ребенок растет в терпимости, он учится понимать других.</a:t>
            </a:r>
          </a:p>
          <a:p>
            <a:pPr algn="just" eaLnBrk="1" hangingPunct="1"/>
            <a:r>
              <a:rPr lang="ru-RU" sz="1800" i="1" dirty="0" smtClean="0">
                <a:solidFill>
                  <a:srgbClr val="A50021"/>
                </a:solidFill>
              </a:rPr>
              <a:t>Ребенка хвалят, он учится быть благородным.</a:t>
            </a:r>
          </a:p>
          <a:p>
            <a:pPr algn="just" eaLnBrk="1" hangingPunct="1"/>
            <a:r>
              <a:rPr lang="ru-RU" sz="1800" i="1" dirty="0" smtClean="0">
                <a:solidFill>
                  <a:srgbClr val="A50021"/>
                </a:solidFill>
              </a:rPr>
              <a:t>Ребенок растет в честности, он учится быть справедливым.</a:t>
            </a:r>
          </a:p>
          <a:p>
            <a:pPr algn="just" eaLnBrk="1" hangingPunct="1"/>
            <a:r>
              <a:rPr lang="ru-RU" sz="1800" i="1" dirty="0" smtClean="0">
                <a:solidFill>
                  <a:srgbClr val="A50021"/>
                </a:solidFill>
              </a:rPr>
              <a:t>Ребенок растет в безопасности, он учится верить в людей.</a:t>
            </a:r>
          </a:p>
          <a:p>
            <a:pPr algn="just" eaLnBrk="1" hangingPunct="1"/>
            <a:r>
              <a:rPr lang="ru-RU" sz="1800" i="1" dirty="0" smtClean="0">
                <a:solidFill>
                  <a:srgbClr val="A50021"/>
                </a:solidFill>
              </a:rPr>
              <a:t>Ребенка поддерживают, он учится ценить себя.</a:t>
            </a:r>
          </a:p>
          <a:p>
            <a:pPr algn="just" eaLnBrk="1" hangingPunct="1"/>
            <a:r>
              <a:rPr lang="ru-RU" sz="1800" i="1" dirty="0" smtClean="0">
                <a:solidFill>
                  <a:srgbClr val="A50021"/>
                </a:solidFill>
              </a:rPr>
              <a:t>Ребенок живет в понимании и дружелюбии, он учится находить любовь в этом мире. </a:t>
            </a:r>
          </a:p>
        </p:txBody>
      </p:sp>
      <p:pic>
        <p:nvPicPr>
          <p:cNvPr id="40964" name="Picture 4" descr="Autumn Leav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192" y="548680"/>
            <a:ext cx="2016224" cy="1248008"/>
          </a:xfrm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1894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42888"/>
            <a:ext cx="4462463" cy="637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542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611188" y="981075"/>
            <a:ext cx="8281987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  <p:sp>
        <p:nvSpPr>
          <p:cNvPr id="48131" name="WordArt 3"/>
          <p:cNvSpPr>
            <a:spLocks noChangeArrowheads="1" noChangeShapeType="1" noTextEdit="1"/>
          </p:cNvSpPr>
          <p:nvPr/>
        </p:nvSpPr>
        <p:spPr bwMode="auto">
          <a:xfrm>
            <a:off x="900113" y="3573463"/>
            <a:ext cx="7848600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Успехов в воспитании!</a:t>
            </a:r>
          </a:p>
        </p:txBody>
      </p:sp>
    </p:spTree>
    <p:extLst>
      <p:ext uri="{BB962C8B-B14F-4D97-AF65-F5344CB8AC3E}">
        <p14:creationId xmlns:p14="http://schemas.microsoft.com/office/powerpoint/2010/main" val="386461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001_5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9144000" cy="6858000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79388" y="5589588"/>
            <a:ext cx="871378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При поступлении в школу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ребёнок должен знать:</a:t>
            </a:r>
          </a:p>
        </p:txBody>
      </p:sp>
    </p:spTree>
    <p:extLst>
      <p:ext uri="{BB962C8B-B14F-4D97-AF65-F5344CB8AC3E}">
        <p14:creationId xmlns:p14="http://schemas.microsoft.com/office/powerpoint/2010/main" val="340904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785225" cy="597535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CC6600"/>
                </a:solidFill>
              </a:rPr>
              <a:t>Уметь находить в группе предметов лишний </a:t>
            </a:r>
          </a:p>
          <a:p>
            <a:pPr eaLnBrk="1" hangingPunct="1">
              <a:buFontTx/>
              <a:buNone/>
            </a:pPr>
            <a:r>
              <a:rPr lang="ru-RU" sz="3600" smtClean="0">
                <a:solidFill>
                  <a:srgbClr val="CC6600"/>
                </a:solidFill>
              </a:rPr>
              <a:t>(из группы «мебель» убрать ложку).</a:t>
            </a:r>
            <a:r>
              <a:rPr lang="ru-RU" sz="3600" i="1" smtClean="0"/>
              <a:t> </a:t>
            </a:r>
            <a:endParaRPr lang="ru-RU" sz="3600" smtClean="0"/>
          </a:p>
          <a:p>
            <a:pPr eaLnBrk="1" hangingPunct="1"/>
            <a:r>
              <a:rPr lang="ru-RU" sz="3600" smtClean="0">
                <a:solidFill>
                  <a:srgbClr val="FF0000"/>
                </a:solidFill>
              </a:rPr>
              <a:t>Уметь высказывать свое мнение, построив законченное предложение.</a:t>
            </a:r>
            <a:r>
              <a:rPr lang="ru-RU" sz="3600" smtClean="0"/>
              <a:t> </a:t>
            </a:r>
          </a:p>
          <a:p>
            <a:pPr eaLnBrk="1" hangingPunct="1"/>
            <a:r>
              <a:rPr lang="ru-RU" sz="3600" smtClean="0">
                <a:solidFill>
                  <a:srgbClr val="FF9933"/>
                </a:solidFill>
              </a:rPr>
              <a:t>Иметь элементарные представления об окружающем мире: о профессиях, о предметах живой и неживой природы, о правилах поведения в общественных местах. </a:t>
            </a:r>
          </a:p>
        </p:txBody>
      </p:sp>
    </p:spTree>
    <p:extLst>
      <p:ext uri="{BB962C8B-B14F-4D97-AF65-F5344CB8AC3E}">
        <p14:creationId xmlns:p14="http://schemas.microsoft.com/office/powerpoint/2010/main" val="186354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735">
            <a:off x="6443663" y="4076700"/>
            <a:ext cx="21844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9933"/>
                </a:solidFill>
              </a:rPr>
              <a:t>Иметь пространственные представления: право-лево,</a:t>
            </a:r>
            <a:br>
              <a:rPr lang="ru-RU" sz="4000" smtClean="0">
                <a:solidFill>
                  <a:srgbClr val="FF9933"/>
                </a:solidFill>
              </a:rPr>
            </a:br>
            <a:r>
              <a:rPr lang="ru-RU" sz="4000" smtClean="0">
                <a:solidFill>
                  <a:srgbClr val="FF9933"/>
                </a:solidFill>
              </a:rPr>
              <a:t>вверх-вниз, под, над, из-за, из-под чего-либо. </a:t>
            </a:r>
          </a:p>
          <a:p>
            <a:pPr eaLnBrk="1" hangingPunct="1"/>
            <a:r>
              <a:rPr lang="ru-RU" sz="4000" smtClean="0">
                <a:solidFill>
                  <a:srgbClr val="FF0000"/>
                </a:solidFill>
              </a:rPr>
              <a:t>Уметь культурно общаться с другими детьми. </a:t>
            </a:r>
          </a:p>
          <a:p>
            <a:pPr eaLnBrk="1" hangingPunct="1"/>
            <a:r>
              <a:rPr lang="ru-RU" sz="4000" smtClean="0">
                <a:solidFill>
                  <a:srgbClr val="990099"/>
                </a:solidFill>
              </a:rPr>
              <a:t>Слушать старших и выполнять их распоряжения.</a:t>
            </a:r>
          </a:p>
          <a:p>
            <a:pPr eaLnBrk="1" hangingPunct="1"/>
            <a:endParaRPr lang="ru-RU" sz="4000" smtClean="0">
              <a:solidFill>
                <a:srgbClr val="990099"/>
              </a:solidFill>
            </a:endParaRP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6137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708400" y="260350"/>
            <a:ext cx="51117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</a:rPr>
              <a:t>Обязательно ли ребенок </a:t>
            </a:r>
            <a:br>
              <a:rPr lang="ru-RU" sz="3600">
                <a:solidFill>
                  <a:schemeClr val="bg1"/>
                </a:solidFill>
              </a:rPr>
            </a:br>
            <a:r>
              <a:rPr lang="ru-RU" sz="3600">
                <a:solidFill>
                  <a:schemeClr val="bg1"/>
                </a:solidFill>
              </a:rPr>
              <a:t>должен уметь читать и писать к 1 классу?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50825" y="3195638"/>
            <a:ext cx="86423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Не обязательно.</a:t>
            </a:r>
          </a:p>
          <a:p>
            <a:r>
              <a:rPr lang="ru-RU" sz="2400">
                <a:solidFill>
                  <a:schemeClr val="bg1"/>
                </a:solidFill>
              </a:rPr>
              <a:t>Умение складывать из слогов слова еще не является умением читать. Многие дети с трудом осваивают эту сложную мыслительную операцию - не стоит их подгонять! Навык чтения и письма должен формироваться по специальным методикам (складываются представления о речи, звуках и буквах). </a:t>
            </a:r>
          </a:p>
          <a:p>
            <a:r>
              <a:rPr lang="ru-RU" sz="2400">
                <a:solidFill>
                  <a:schemeClr val="bg1"/>
                </a:solidFill>
              </a:rPr>
              <a:t>Основными умениями при чтении являются понимание прочитанного текста, анализ описанной ситуации, ответы на вопросы после чтения</a:t>
            </a:r>
            <a:r>
              <a:rPr lang="ru-RU" sz="24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225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rgbClr val="D60093"/>
                </a:solidFill>
              </a:rPr>
              <a:t>Обязательна ли </a:t>
            </a:r>
            <a:br>
              <a:rPr lang="ru-RU" sz="4000" dirty="0" smtClean="0">
                <a:solidFill>
                  <a:srgbClr val="D60093"/>
                </a:solidFill>
              </a:rPr>
            </a:br>
            <a:r>
              <a:rPr lang="ru-RU" sz="4000" dirty="0" smtClean="0">
                <a:solidFill>
                  <a:srgbClr val="D60093"/>
                </a:solidFill>
              </a:rPr>
              <a:t>школьная форма в 1 классе?</a:t>
            </a:r>
            <a:r>
              <a:rPr lang="ru-RU" sz="4000" dirty="0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996633"/>
                </a:solidFill>
              </a:rPr>
              <a:t>Да.</a:t>
            </a:r>
          </a:p>
          <a:p>
            <a:pPr eaLnBrk="1" hangingPunct="1"/>
            <a:r>
              <a:rPr lang="ru-RU" smtClean="0">
                <a:solidFill>
                  <a:srgbClr val="996633"/>
                </a:solidFill>
              </a:rPr>
              <a:t> Форма дисциплинирует детей, является атрибутом, отличающим дошкольника от ученика. А именно об этом, как правило, и мечтают в первую очередь при поступлении в школу все дети - они теперь первоклассники. </a:t>
            </a:r>
          </a:p>
        </p:txBody>
      </p:sp>
      <p:pic>
        <p:nvPicPr>
          <p:cNvPr id="19460" name="Picture 4" descr="876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80" y="4725145"/>
            <a:ext cx="2967870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74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rgbClr val="D60093"/>
                </a:solidFill>
              </a:rPr>
              <a:t>Можно ли носить в школу мобильный телефон?</a:t>
            </a:r>
          </a:p>
        </p:txBody>
      </p:sp>
      <p:pic>
        <p:nvPicPr>
          <p:cNvPr id="37892" name="Picture 4" descr="6e3392fc0cfb6761646d51058883250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32138" y="1989138"/>
            <a:ext cx="2771775" cy="4525962"/>
          </a:xfrm>
          <a:ln w="28575">
            <a:solidFill>
              <a:srgbClr val="006600"/>
            </a:solidFill>
          </a:ln>
          <a:effectLst>
            <a:outerShdw dist="107763" dir="189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3834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496300" cy="6408738"/>
          </a:xfrm>
        </p:spPr>
        <p:txBody>
          <a:bodyPr/>
          <a:lstStyle/>
          <a:p>
            <a:pPr eaLnBrk="1" hangingPunct="1"/>
            <a:endParaRPr lang="ru-RU" dirty="0" smtClean="0">
              <a:solidFill>
                <a:srgbClr val="996633"/>
              </a:solidFill>
            </a:endParaRPr>
          </a:p>
          <a:p>
            <a:pPr eaLnBrk="1" hangingPunct="1"/>
            <a:r>
              <a:rPr lang="ru-RU" dirty="0" smtClean="0">
                <a:solidFill>
                  <a:srgbClr val="996633"/>
                </a:solidFill>
              </a:rPr>
              <a:t>В нашей школе запрещено пользование мобильным телефоном на уроке.</a:t>
            </a:r>
          </a:p>
          <a:p>
            <a:pPr eaLnBrk="1" hangingPunct="1"/>
            <a:r>
              <a:rPr lang="ru-RU" dirty="0" smtClean="0">
                <a:solidFill>
                  <a:srgbClr val="FF9933"/>
                </a:solidFill>
              </a:rPr>
              <a:t>Велико искушение звонить маме по малейшему поводу или поиграть на уроке в электронную игру. </a:t>
            </a:r>
          </a:p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Кроме того, дорогой телефон может возбудить нездоровый интерес одноклассников, можно</a:t>
            </a:r>
            <a:r>
              <a:rPr lang="ru-RU" sz="3600" dirty="0" smtClean="0">
                <a:solidFill>
                  <a:srgbClr val="FF0000"/>
                </a:solidFill>
              </a:rPr>
              <a:t> потерять .</a:t>
            </a:r>
          </a:p>
        </p:txBody>
      </p:sp>
    </p:spTree>
    <p:extLst>
      <p:ext uri="{BB962C8B-B14F-4D97-AF65-F5344CB8AC3E}">
        <p14:creationId xmlns:p14="http://schemas.microsoft.com/office/powerpoint/2010/main" val="411735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1585</Words>
  <Application>Microsoft Office PowerPoint</Application>
  <PresentationFormat>Экран (4:3)</PresentationFormat>
  <Paragraphs>135</Paragraphs>
  <Slides>28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Ваш ребёнок идет в школу</vt:lpstr>
      <vt:lpstr>В соответствии с программой подготовительной группы д/с ребенок при записи в 1 класс должен: </vt:lpstr>
      <vt:lpstr>Презентация PowerPoint</vt:lpstr>
      <vt:lpstr>Презентация PowerPoint</vt:lpstr>
      <vt:lpstr>Презентация PowerPoint</vt:lpstr>
      <vt:lpstr>Презентация PowerPoint</vt:lpstr>
      <vt:lpstr>Обязательна ли  школьная форма в 1 классе? </vt:lpstr>
      <vt:lpstr>Можно ли носить в школу мобильный телефон?</vt:lpstr>
      <vt:lpstr>Презентация PowerPoint</vt:lpstr>
      <vt:lpstr> Можно ли давать ребенку в школу деньги? </vt:lpstr>
      <vt:lpstr>Есть ли в 1 классе домашние задания?</vt:lpstr>
      <vt:lpstr>Презентация PowerPoint</vt:lpstr>
      <vt:lpstr>Почему учителя не ставят оценки в 1 классе?</vt:lpstr>
      <vt:lpstr>Презентация PowerPoint</vt:lpstr>
      <vt:lpstr>Как быть, если ребенок леворукий?</vt:lpstr>
      <vt:lpstr>Как правильно организовать дома рабочее место ученика?</vt:lpstr>
      <vt:lpstr>Презентация PowerPoint</vt:lpstr>
      <vt:lpstr>Презентация PowerPoint</vt:lpstr>
      <vt:lpstr>Нужен ли первокласснику дневник? </vt:lpstr>
      <vt:lpstr>Можно ли носить в школу игрушки? </vt:lpstr>
      <vt:lpstr>15 советов психологов «Как прожить хотя бы один день без нервотрепки» </vt:lpstr>
      <vt:lpstr> 15 советов психологов «Как прожить хотя бы один день без нервотрепки»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Ваш ребёнок идет в школу</dc:title>
  <dc:creator>vvv</dc:creator>
  <cp:lastModifiedBy>vvv</cp:lastModifiedBy>
  <cp:revision>4</cp:revision>
  <dcterms:created xsi:type="dcterms:W3CDTF">2012-03-17T18:10:03Z</dcterms:created>
  <dcterms:modified xsi:type="dcterms:W3CDTF">2012-03-17T19:43:46Z</dcterms:modified>
</cp:coreProperties>
</file>